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2.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22.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313" r:id="rId3"/>
    <p:sldId id="256" r:id="rId4"/>
    <p:sldId id="259" r:id="rId5"/>
    <p:sldId id="323" r:id="rId6"/>
    <p:sldId id="264" r:id="rId7"/>
    <p:sldId id="325" r:id="rId8"/>
    <p:sldId id="326" r:id="rId9"/>
    <p:sldId id="324" r:id="rId10"/>
    <p:sldId id="329" r:id="rId11"/>
    <p:sldId id="330" r:id="rId12"/>
    <p:sldId id="327" r:id="rId13"/>
    <p:sldId id="332" r:id="rId14"/>
    <p:sldId id="333" r:id="rId15"/>
    <p:sldId id="328" r:id="rId16"/>
    <p:sldId id="335" r:id="rId17"/>
    <p:sldId id="336" r:id="rId18"/>
    <p:sldId id="338" r:id="rId19"/>
    <p:sldId id="315" r:id="rId20"/>
    <p:sldId id="339" r:id="rId21"/>
    <p:sldId id="316" r:id="rId22"/>
    <p:sldId id="269" r:id="rId23"/>
    <p:sldId id="270" r:id="rId24"/>
    <p:sldId id="331" r:id="rId25"/>
    <p:sldId id="281" r:id="rId26"/>
    <p:sldId id="275" r:id="rId27"/>
    <p:sldId id="314" r:id="rId28"/>
    <p:sldId id="317" r:id="rId29"/>
    <p:sldId id="319" r:id="rId30"/>
    <p:sldId id="320"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22" userDrawn="1">
          <p15:clr>
            <a:srgbClr val="A4A3A4"/>
          </p15:clr>
        </p15:guide>
        <p15:guide id="4" pos="57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FFF2CC"/>
    <a:srgbClr val="3865B5"/>
    <a:srgbClr val="3965B5"/>
    <a:srgbClr val="FFFFFF"/>
    <a:srgbClr val="D8E3F8"/>
    <a:srgbClr val="CEDCF6"/>
    <a:srgbClr val="C2D4F4"/>
    <a:srgbClr val="C8D6EE"/>
    <a:srgbClr val="E2E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8" autoAdjust="0"/>
    <p:restoredTop sz="96279" autoAdjust="0"/>
  </p:normalViewPr>
  <p:slideViewPr>
    <p:cSldViewPr snapToGrid="0" showGuides="1">
      <p:cViewPr>
        <p:scale>
          <a:sx n="100" d="100"/>
          <a:sy n="100" d="100"/>
        </p:scale>
        <p:origin x="1938" y="258"/>
      </p:cViewPr>
      <p:guideLst>
        <p:guide orient="horz" pos="2160"/>
        <p:guide pos="2880"/>
        <p:guide pos="22"/>
        <p:guide pos="5715"/>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9C109-9216-4CEC-9F26-76982EEA396B}" type="datetimeFigureOut">
              <a:rPr kumimoji="1" lang="ja-JP" altLang="en-US" smtClean="0"/>
              <a:t>2024/12/4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5E75-1125-4359-92EA-033CFD5AE7A0}" type="slidenum">
              <a:rPr kumimoji="1" lang="ja-JP" altLang="en-US" smtClean="0"/>
              <a:t>‹#›</a:t>
            </a:fld>
            <a:endParaRPr kumimoji="1" lang="ja-JP" altLang="en-US"/>
          </a:p>
        </p:txBody>
      </p:sp>
    </p:spTree>
    <p:extLst>
      <p:ext uri="{BB962C8B-B14F-4D97-AF65-F5344CB8AC3E}">
        <p14:creationId xmlns:p14="http://schemas.microsoft.com/office/powerpoint/2010/main" val="11727405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a:t>
            </a:fld>
            <a:endParaRPr kumimoji="1" lang="ja-JP" altLang="en-US"/>
          </a:p>
        </p:txBody>
      </p:sp>
    </p:spTree>
    <p:extLst>
      <p:ext uri="{BB962C8B-B14F-4D97-AF65-F5344CB8AC3E}">
        <p14:creationId xmlns:p14="http://schemas.microsoft.com/office/powerpoint/2010/main" val="396464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10</a:t>
            </a:fld>
            <a:endParaRPr kumimoji="1" lang="ja-JP" altLang="en-US"/>
          </a:p>
        </p:txBody>
      </p:sp>
    </p:spTree>
    <p:extLst>
      <p:ext uri="{BB962C8B-B14F-4D97-AF65-F5344CB8AC3E}">
        <p14:creationId xmlns:p14="http://schemas.microsoft.com/office/powerpoint/2010/main" val="205277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72CE1-0F82-A378-05C1-559E591CE2A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F203288-7070-ED56-4D16-50A5BCB5244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48ED30-9EAC-6217-6302-AB66901A8E28}"/>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F152643B-5C92-5871-4A0A-A78E655D7B5C}"/>
              </a:ext>
            </a:extLst>
          </p:cNvPr>
          <p:cNvSpPr>
            <a:spLocks noGrp="1"/>
          </p:cNvSpPr>
          <p:nvPr>
            <p:ph type="sldNum" sz="quarter" idx="5"/>
          </p:nvPr>
        </p:nvSpPr>
        <p:spPr/>
        <p:txBody>
          <a:bodyPr/>
          <a:lstStyle/>
          <a:p>
            <a:fld id="{859D5E75-1125-4359-92EA-033CFD5AE7A0}" type="slidenum">
              <a:rPr kumimoji="1" lang="ja-JP" altLang="en-US" smtClean="0"/>
              <a:t>11</a:t>
            </a:fld>
            <a:endParaRPr kumimoji="1" lang="ja-JP" altLang="en-US"/>
          </a:p>
        </p:txBody>
      </p:sp>
    </p:spTree>
    <p:extLst>
      <p:ext uri="{BB962C8B-B14F-4D97-AF65-F5344CB8AC3E}">
        <p14:creationId xmlns:p14="http://schemas.microsoft.com/office/powerpoint/2010/main" val="344121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58CB-1758-A35A-7DB5-47D842FF18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549EEBC-35A1-077C-629D-04FE32FB98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69AF8A-1506-3430-14A6-57F1FD1C8EED}"/>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7DD9E192-05B3-90C5-9127-52932B79D85A}"/>
              </a:ext>
            </a:extLst>
          </p:cNvPr>
          <p:cNvSpPr>
            <a:spLocks noGrp="1"/>
          </p:cNvSpPr>
          <p:nvPr>
            <p:ph type="sldNum" sz="quarter" idx="5"/>
          </p:nvPr>
        </p:nvSpPr>
        <p:spPr/>
        <p:txBody>
          <a:bodyPr/>
          <a:lstStyle/>
          <a:p>
            <a:fld id="{859D5E75-1125-4359-92EA-033CFD5AE7A0}" type="slidenum">
              <a:rPr kumimoji="1" lang="ja-JP" altLang="en-US" smtClean="0"/>
              <a:t>12</a:t>
            </a:fld>
            <a:endParaRPr kumimoji="1" lang="ja-JP" altLang="en-US"/>
          </a:p>
        </p:txBody>
      </p:sp>
    </p:spTree>
    <p:extLst>
      <p:ext uri="{BB962C8B-B14F-4D97-AF65-F5344CB8AC3E}">
        <p14:creationId xmlns:p14="http://schemas.microsoft.com/office/powerpoint/2010/main" val="219936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2C5F-9EB7-9A81-E77C-27A0B66F4C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81FFF-B24B-C7E1-DAB8-837FB4AA367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DE53340-2BCB-D5B1-9CDF-8B160B011B2F}"/>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FE9B4AB1-8AFA-429E-2793-626329BFE165}"/>
              </a:ext>
            </a:extLst>
          </p:cNvPr>
          <p:cNvSpPr>
            <a:spLocks noGrp="1"/>
          </p:cNvSpPr>
          <p:nvPr>
            <p:ph type="sldNum" sz="quarter" idx="5"/>
          </p:nvPr>
        </p:nvSpPr>
        <p:spPr/>
        <p:txBody>
          <a:bodyPr/>
          <a:lstStyle/>
          <a:p>
            <a:fld id="{859D5E75-1125-4359-92EA-033CFD5AE7A0}" type="slidenum">
              <a:rPr kumimoji="1" lang="ja-JP" altLang="en-US" smtClean="0"/>
              <a:t>13</a:t>
            </a:fld>
            <a:endParaRPr kumimoji="1" lang="ja-JP" altLang="en-US"/>
          </a:p>
        </p:txBody>
      </p:sp>
    </p:spTree>
    <p:extLst>
      <p:ext uri="{BB962C8B-B14F-4D97-AF65-F5344CB8AC3E}">
        <p14:creationId xmlns:p14="http://schemas.microsoft.com/office/powerpoint/2010/main" val="141878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50344-6F93-BC29-2E43-4FC32AC3B3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C28175-9974-DFC6-E180-6FB0900E07A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7A770CA-466C-1677-DB6D-11E1C87FD43A}"/>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39DEFD35-A343-B146-0F3F-4ADECC125BBE}"/>
              </a:ext>
            </a:extLst>
          </p:cNvPr>
          <p:cNvSpPr>
            <a:spLocks noGrp="1"/>
          </p:cNvSpPr>
          <p:nvPr>
            <p:ph type="sldNum" sz="quarter" idx="5"/>
          </p:nvPr>
        </p:nvSpPr>
        <p:spPr/>
        <p:txBody>
          <a:bodyPr/>
          <a:lstStyle/>
          <a:p>
            <a:fld id="{859D5E75-1125-4359-92EA-033CFD5AE7A0}" type="slidenum">
              <a:rPr kumimoji="1" lang="ja-JP" altLang="en-US" smtClean="0"/>
              <a:t>14</a:t>
            </a:fld>
            <a:endParaRPr kumimoji="1" lang="ja-JP" altLang="en-US"/>
          </a:p>
        </p:txBody>
      </p:sp>
    </p:spTree>
    <p:extLst>
      <p:ext uri="{BB962C8B-B14F-4D97-AF65-F5344CB8AC3E}">
        <p14:creationId xmlns:p14="http://schemas.microsoft.com/office/powerpoint/2010/main" val="312891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B75AF-8F95-8443-72C5-76A1EABB68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A710A38-7249-13A2-0EFD-C4226F8A359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CB15801-6B59-92A4-104E-8585C0B2A08D}"/>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F1BAD0AA-1D18-E9A7-4CDB-FE3EE7F21034}"/>
              </a:ext>
            </a:extLst>
          </p:cNvPr>
          <p:cNvSpPr>
            <a:spLocks noGrp="1"/>
          </p:cNvSpPr>
          <p:nvPr>
            <p:ph type="sldNum" sz="quarter" idx="5"/>
          </p:nvPr>
        </p:nvSpPr>
        <p:spPr/>
        <p:txBody>
          <a:bodyPr/>
          <a:lstStyle/>
          <a:p>
            <a:fld id="{859D5E75-1125-4359-92EA-033CFD5AE7A0}" type="slidenum">
              <a:rPr kumimoji="1" lang="ja-JP" altLang="en-US" smtClean="0"/>
              <a:t>15</a:t>
            </a:fld>
            <a:endParaRPr kumimoji="1" lang="ja-JP" altLang="en-US"/>
          </a:p>
        </p:txBody>
      </p:sp>
    </p:spTree>
    <p:extLst>
      <p:ext uri="{BB962C8B-B14F-4D97-AF65-F5344CB8AC3E}">
        <p14:creationId xmlns:p14="http://schemas.microsoft.com/office/powerpoint/2010/main" val="3182368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BFD1F-B696-3E0D-EFFD-FB723AD10D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42FA73-28AF-E400-44C0-0B1B123FBB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E8B789-33C8-BA8F-44BB-A498D07D4B1F}"/>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2020082D-6D61-A24A-3A8B-C0619027CE27}"/>
              </a:ext>
            </a:extLst>
          </p:cNvPr>
          <p:cNvSpPr>
            <a:spLocks noGrp="1"/>
          </p:cNvSpPr>
          <p:nvPr>
            <p:ph type="sldNum" sz="quarter" idx="5"/>
          </p:nvPr>
        </p:nvSpPr>
        <p:spPr/>
        <p:txBody>
          <a:bodyPr/>
          <a:lstStyle/>
          <a:p>
            <a:fld id="{859D5E75-1125-4359-92EA-033CFD5AE7A0}" type="slidenum">
              <a:rPr kumimoji="1" lang="ja-JP" altLang="en-US" smtClean="0"/>
              <a:t>16</a:t>
            </a:fld>
            <a:endParaRPr kumimoji="1" lang="ja-JP" altLang="en-US"/>
          </a:p>
        </p:txBody>
      </p:sp>
    </p:spTree>
    <p:extLst>
      <p:ext uri="{BB962C8B-B14F-4D97-AF65-F5344CB8AC3E}">
        <p14:creationId xmlns:p14="http://schemas.microsoft.com/office/powerpoint/2010/main" val="552779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3ED9-649F-16B6-31EB-FF3735360A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8F60CD-2F22-3645-C07D-1517AC6482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54B818-C8FA-212F-44CF-A501409D05D6}"/>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5D9979D3-7D90-E6AE-49E2-3E73D906A01D}"/>
              </a:ext>
            </a:extLst>
          </p:cNvPr>
          <p:cNvSpPr>
            <a:spLocks noGrp="1"/>
          </p:cNvSpPr>
          <p:nvPr>
            <p:ph type="sldNum" sz="quarter" idx="5"/>
          </p:nvPr>
        </p:nvSpPr>
        <p:spPr/>
        <p:txBody>
          <a:bodyPr/>
          <a:lstStyle/>
          <a:p>
            <a:fld id="{859D5E75-1125-4359-92EA-033CFD5AE7A0}" type="slidenum">
              <a:rPr kumimoji="1" lang="ja-JP" altLang="en-US" smtClean="0"/>
              <a:t>17</a:t>
            </a:fld>
            <a:endParaRPr kumimoji="1" lang="ja-JP" altLang="en-US"/>
          </a:p>
        </p:txBody>
      </p:sp>
    </p:spTree>
    <p:extLst>
      <p:ext uri="{BB962C8B-B14F-4D97-AF65-F5344CB8AC3E}">
        <p14:creationId xmlns:p14="http://schemas.microsoft.com/office/powerpoint/2010/main" val="3782649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C5C52-E7B2-D937-3C11-06CCE63F9E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EEBB22-851B-1971-341A-2AE3DF5BCA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1D3E2C3-D96E-402C-1C6C-EF2593A7E130}"/>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C6F37713-D47E-3014-56CA-EA0D93892ABB}"/>
              </a:ext>
            </a:extLst>
          </p:cNvPr>
          <p:cNvSpPr>
            <a:spLocks noGrp="1"/>
          </p:cNvSpPr>
          <p:nvPr>
            <p:ph type="sldNum" sz="quarter" idx="5"/>
          </p:nvPr>
        </p:nvSpPr>
        <p:spPr/>
        <p:txBody>
          <a:bodyPr/>
          <a:lstStyle/>
          <a:p>
            <a:fld id="{859D5E75-1125-4359-92EA-033CFD5AE7A0}" type="slidenum">
              <a:rPr kumimoji="1" lang="ja-JP" altLang="en-US" smtClean="0"/>
              <a:t>18</a:t>
            </a:fld>
            <a:endParaRPr kumimoji="1" lang="ja-JP" altLang="en-US"/>
          </a:p>
        </p:txBody>
      </p:sp>
    </p:spTree>
    <p:extLst>
      <p:ext uri="{BB962C8B-B14F-4D97-AF65-F5344CB8AC3E}">
        <p14:creationId xmlns:p14="http://schemas.microsoft.com/office/powerpoint/2010/main" val="4117797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43AF-45A0-EA8E-8FA7-1595BCBEF2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87FF13-9E90-0682-79BB-FF1E668E4B9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B406F9-0010-09D7-5770-820CBF51BF74}"/>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ED89E785-8268-54E4-7379-03C1726E7078}"/>
              </a:ext>
            </a:extLst>
          </p:cNvPr>
          <p:cNvSpPr>
            <a:spLocks noGrp="1"/>
          </p:cNvSpPr>
          <p:nvPr>
            <p:ph type="sldNum" sz="quarter" idx="5"/>
          </p:nvPr>
        </p:nvSpPr>
        <p:spPr/>
        <p:txBody>
          <a:bodyPr/>
          <a:lstStyle/>
          <a:p>
            <a:fld id="{859D5E75-1125-4359-92EA-033CFD5AE7A0}" type="slidenum">
              <a:rPr kumimoji="1" lang="ja-JP" altLang="en-US" smtClean="0"/>
              <a:t>19</a:t>
            </a:fld>
            <a:endParaRPr kumimoji="1" lang="ja-JP" altLang="en-US"/>
          </a:p>
        </p:txBody>
      </p:sp>
    </p:spTree>
    <p:extLst>
      <p:ext uri="{BB962C8B-B14F-4D97-AF65-F5344CB8AC3E}">
        <p14:creationId xmlns:p14="http://schemas.microsoft.com/office/powerpoint/2010/main" val="98092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548EE-F151-E941-2ECB-C09843812F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466663-0D3E-1A8E-5FC3-5E4A5968A08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65D424-112E-63C9-A029-5E98C8DFD97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172A92DC-1526-1019-8779-D4A261D8FCBA}"/>
              </a:ext>
            </a:extLst>
          </p:cNvPr>
          <p:cNvSpPr>
            <a:spLocks noGrp="1"/>
          </p:cNvSpPr>
          <p:nvPr>
            <p:ph type="sldNum" sz="quarter" idx="5"/>
          </p:nvPr>
        </p:nvSpPr>
        <p:spPr/>
        <p:txBody>
          <a:bodyPr/>
          <a:lstStyle/>
          <a:p>
            <a:fld id="{859D5E75-1125-4359-92EA-033CFD5AE7A0}" type="slidenum">
              <a:rPr kumimoji="1" lang="ja-JP" altLang="en-US" smtClean="0"/>
              <a:t>2</a:t>
            </a:fld>
            <a:endParaRPr kumimoji="1" lang="ja-JP" altLang="en-US"/>
          </a:p>
        </p:txBody>
      </p:sp>
    </p:spTree>
    <p:extLst>
      <p:ext uri="{BB962C8B-B14F-4D97-AF65-F5344CB8AC3E}">
        <p14:creationId xmlns:p14="http://schemas.microsoft.com/office/powerpoint/2010/main" val="1315927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8067-8AA6-C6A7-BDE4-9027FA707D9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0D90DC-3C37-0ADD-F2C9-C7B7BFFAEAA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EEDAF1-CE44-C147-06BE-032E25AF2966}"/>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3239AF42-F2A7-033C-D12E-00F6B0E94EDC}"/>
              </a:ext>
            </a:extLst>
          </p:cNvPr>
          <p:cNvSpPr>
            <a:spLocks noGrp="1"/>
          </p:cNvSpPr>
          <p:nvPr>
            <p:ph type="sldNum" sz="quarter" idx="5"/>
          </p:nvPr>
        </p:nvSpPr>
        <p:spPr/>
        <p:txBody>
          <a:bodyPr/>
          <a:lstStyle/>
          <a:p>
            <a:fld id="{859D5E75-1125-4359-92EA-033CFD5AE7A0}" type="slidenum">
              <a:rPr kumimoji="1" lang="ja-JP" altLang="en-US" smtClean="0"/>
              <a:t>20</a:t>
            </a:fld>
            <a:endParaRPr kumimoji="1" lang="ja-JP" altLang="en-US"/>
          </a:p>
        </p:txBody>
      </p:sp>
    </p:spTree>
    <p:extLst>
      <p:ext uri="{BB962C8B-B14F-4D97-AF65-F5344CB8AC3E}">
        <p14:creationId xmlns:p14="http://schemas.microsoft.com/office/powerpoint/2010/main" val="1683455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04AB5-90AB-5A22-2B3F-0C5932308E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8B25BC-6247-1658-F0FA-74D1D63C33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F53CE0D-82DF-985C-552B-EAFDF499F226}"/>
              </a:ext>
            </a:extLst>
          </p:cNvPr>
          <p:cNvSpPr>
            <a:spLocks noGrp="1"/>
          </p:cNvSpPr>
          <p:nvPr>
            <p:ph type="body" idx="1"/>
          </p:nvPr>
        </p:nvSpPr>
        <p:spPr/>
        <p:txBody>
          <a:bodyPr/>
          <a:lstStyle/>
          <a:p>
            <a:r>
              <a:rPr lang="ja-JP" altLang="en-US" b="0">
                <a:solidFill>
                  <a:srgbClr val="CCCCCC"/>
                </a:solidFill>
                <a:effectLst/>
                <a:latin typeface="Menlo" panose="020B0609030804020204" pitchFamily="49" charset="0"/>
              </a:rPr>
              <a:t>以上が背景になります。質問はございますでしょうか。</a:t>
            </a:r>
          </a:p>
          <a:p>
            <a:r>
              <a:rPr lang="ja-JP" altLang="en-US" b="0">
                <a:solidFill>
                  <a:srgbClr val="CCCCCC"/>
                </a:solidFill>
                <a:effectLst/>
                <a:latin typeface="Menlo" panose="020B0609030804020204" pitchFamily="49" charset="0"/>
              </a:rPr>
              <a:t>それでは本文の紹介に入ります。</a:t>
            </a:r>
          </a:p>
          <a:p>
            <a:r>
              <a:rPr lang="ja-JP" altLang="en-US" b="0">
                <a:solidFill>
                  <a:srgbClr val="CCCCCC"/>
                </a:solidFill>
                <a:effectLst/>
                <a:latin typeface="Menlo" panose="020B0609030804020204" pitchFamily="49" charset="0"/>
              </a:rPr>
              <a:t>今回の論文構成はこのようになっています。</a:t>
            </a:r>
          </a:p>
          <a:p>
            <a:endParaRPr kumimoji="1" lang="ja-JP" altLang="en-US"/>
          </a:p>
        </p:txBody>
      </p:sp>
      <p:sp>
        <p:nvSpPr>
          <p:cNvPr id="4" name="スライド番号プレースホルダー 3">
            <a:extLst>
              <a:ext uri="{FF2B5EF4-FFF2-40B4-BE49-F238E27FC236}">
                <a16:creationId xmlns:a16="http://schemas.microsoft.com/office/drawing/2014/main" id="{5C4DEFDC-97BD-F7DD-85B1-14F75DF03404}"/>
              </a:ext>
            </a:extLst>
          </p:cNvPr>
          <p:cNvSpPr>
            <a:spLocks noGrp="1"/>
          </p:cNvSpPr>
          <p:nvPr>
            <p:ph type="sldNum" sz="quarter" idx="5"/>
          </p:nvPr>
        </p:nvSpPr>
        <p:spPr/>
        <p:txBody>
          <a:bodyPr/>
          <a:lstStyle/>
          <a:p>
            <a:fld id="{859D5E75-1125-4359-92EA-033CFD5AE7A0}" type="slidenum">
              <a:rPr kumimoji="1" lang="ja-JP" altLang="en-US" smtClean="0"/>
              <a:t>21</a:t>
            </a:fld>
            <a:endParaRPr kumimoji="1" lang="ja-JP" altLang="en-US"/>
          </a:p>
        </p:txBody>
      </p:sp>
    </p:spTree>
    <p:extLst>
      <p:ext uri="{BB962C8B-B14F-4D97-AF65-F5344CB8AC3E}">
        <p14:creationId xmlns:p14="http://schemas.microsoft.com/office/powerpoint/2010/main" val="3098129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以上です。ご清聴ありがとうございました。</a:t>
            </a:r>
          </a:p>
          <a:p>
            <a:endParaRPr kumimoji="1" lang="ja-JP" altLang="en-US"/>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22</a:t>
            </a:fld>
            <a:endParaRPr kumimoji="1" lang="ja-JP" altLang="en-US"/>
          </a:p>
        </p:txBody>
      </p:sp>
    </p:spTree>
    <p:extLst>
      <p:ext uri="{BB962C8B-B14F-4D97-AF65-F5344CB8AC3E}">
        <p14:creationId xmlns:p14="http://schemas.microsoft.com/office/powerpoint/2010/main" val="3772726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BACCC-246A-8FE9-4DA5-72D7657C25E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BC8933-1349-C558-8C9B-CABD889437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07508A-B91A-D5AF-F47A-9698E4F81B35}"/>
              </a:ext>
            </a:extLst>
          </p:cNvPr>
          <p:cNvSpPr>
            <a:spLocks noGrp="1"/>
          </p:cNvSpPr>
          <p:nvPr>
            <p:ph type="body" idx="1"/>
          </p:nvPr>
        </p:nvSpPr>
        <p:spPr/>
        <p:txBody>
          <a:bodyPr/>
          <a:lstStyle/>
          <a:p>
            <a:r>
              <a:rPr lang="ja-JP" altLang="en-US" sz="2800" b="0">
                <a:solidFill>
                  <a:srgbClr val="CCCCCC"/>
                </a:solidFill>
                <a:effectLst/>
                <a:latin typeface="Menlo" panose="020B0609030804020204" pitchFamily="49" charset="0"/>
              </a:rPr>
              <a:t>最後に</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得られた予測結果を既存の大規模なゲノムデータベースと比較しました。まずは</a:t>
            </a:r>
            <a:r>
              <a:rPr lang="en" altLang="ja-JP" sz="2800" b="0" dirty="0" err="1">
                <a:solidFill>
                  <a:srgbClr val="CCCCCC"/>
                </a:solidFill>
                <a:effectLst/>
                <a:latin typeface="Menlo" panose="020B0609030804020204" pitchFamily="49" charset="0"/>
              </a:rPr>
              <a:t>gnomAD</a:t>
            </a:r>
            <a:r>
              <a:rPr lang="ja-JP" altLang="en-US" sz="2800" b="0">
                <a:solidFill>
                  <a:srgbClr val="CCCCCC"/>
                </a:solidFill>
                <a:effectLst/>
                <a:latin typeface="Menlo" panose="020B0609030804020204" pitchFamily="49" charset="0"/>
              </a:rPr>
              <a:t>という約</a:t>
            </a:r>
            <a:r>
              <a:rPr lang="en-US" altLang="ja-JP" sz="2800" b="0" dirty="0">
                <a:solidFill>
                  <a:srgbClr val="CCCCCC"/>
                </a:solidFill>
                <a:effectLst/>
                <a:latin typeface="Menlo" panose="020B0609030804020204" pitchFamily="49" charset="0"/>
              </a:rPr>
              <a:t>76,000</a:t>
            </a:r>
            <a:r>
              <a:rPr lang="ja-JP" altLang="en-US" sz="2800" b="0">
                <a:solidFill>
                  <a:srgbClr val="CCCCCC"/>
                </a:solidFill>
                <a:effectLst/>
                <a:latin typeface="Menlo" panose="020B0609030804020204" pitchFamily="49" charset="0"/>
              </a:rPr>
              <a:t>人の全ゲノムを収集したデータベースと比較したところ</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変異の出現頻度が低いものほど病原性があると予測されるものが多くなっていました。また</a:t>
            </a:r>
            <a:r>
              <a:rPr lang="en" altLang="ja-JP" sz="2800" b="0" dirty="0">
                <a:solidFill>
                  <a:srgbClr val="CCCCCC"/>
                </a:solidFill>
                <a:effectLst/>
                <a:latin typeface="Menlo" panose="020B0609030804020204" pitchFamily="49" charset="0"/>
              </a:rPr>
              <a:t>UK </a:t>
            </a:r>
            <a:r>
              <a:rPr lang="en" altLang="ja-JP" sz="2800" b="0" dirty="0" err="1">
                <a:solidFill>
                  <a:srgbClr val="CCCCCC"/>
                </a:solidFill>
                <a:effectLst/>
                <a:latin typeface="Menlo" panose="020B0609030804020204" pitchFamily="49" charset="0"/>
              </a:rPr>
              <a:t>BioBank</a:t>
            </a:r>
            <a:r>
              <a:rPr lang="ja-JP" altLang="en-US" sz="2800" b="0">
                <a:solidFill>
                  <a:srgbClr val="CCCCCC"/>
                </a:solidFill>
                <a:effectLst/>
                <a:latin typeface="Menlo" panose="020B0609030804020204" pitchFamily="49" charset="0"/>
              </a:rPr>
              <a:t>というデータベースには</a:t>
            </a:r>
            <a:r>
              <a:rPr lang="en-US" altLang="ja-JP" sz="2800" b="0" dirty="0">
                <a:solidFill>
                  <a:srgbClr val="CCCCCC"/>
                </a:solidFill>
                <a:effectLst/>
                <a:latin typeface="Menlo" panose="020B0609030804020204" pitchFamily="49" charset="0"/>
              </a:rPr>
              <a:t>, 50</a:t>
            </a:r>
            <a:r>
              <a:rPr lang="ja-JP" altLang="en-US" sz="2800" b="0">
                <a:solidFill>
                  <a:srgbClr val="CCCCCC"/>
                </a:solidFill>
                <a:effectLst/>
                <a:latin typeface="Menlo" panose="020B0609030804020204" pitchFamily="49" charset="0"/>
              </a:rPr>
              <a:t>万人のゲノムデータと健康状態を記録したデータベースがあるのですが</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病原性と予測された変異は何らかの形質</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おそらく疾患だと思うんですけれども</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それと関連のあるものの割合が高くなっていて</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このようにデータベースの統計的な傾向と本モデルの予測が一致することを示しました。</a:t>
            </a:r>
          </a:p>
        </p:txBody>
      </p:sp>
      <p:sp>
        <p:nvSpPr>
          <p:cNvPr id="4" name="スライド番号プレースホルダー 3">
            <a:extLst>
              <a:ext uri="{FF2B5EF4-FFF2-40B4-BE49-F238E27FC236}">
                <a16:creationId xmlns:a16="http://schemas.microsoft.com/office/drawing/2014/main" id="{FDC232A9-C7A8-ABF1-0771-AD7599223110}"/>
              </a:ext>
            </a:extLst>
          </p:cNvPr>
          <p:cNvSpPr>
            <a:spLocks noGrp="1"/>
          </p:cNvSpPr>
          <p:nvPr>
            <p:ph type="sldNum" sz="quarter" idx="5"/>
          </p:nvPr>
        </p:nvSpPr>
        <p:spPr/>
        <p:txBody>
          <a:bodyPr/>
          <a:lstStyle/>
          <a:p>
            <a:fld id="{859D5E75-1125-4359-92EA-033CFD5AE7A0}" type="slidenum">
              <a:rPr kumimoji="1" lang="ja-JP" altLang="en-US" smtClean="0"/>
              <a:t>24</a:t>
            </a:fld>
            <a:endParaRPr kumimoji="1" lang="ja-JP" altLang="en-US"/>
          </a:p>
        </p:txBody>
      </p:sp>
    </p:spTree>
    <p:extLst>
      <p:ext uri="{BB962C8B-B14F-4D97-AF65-F5344CB8AC3E}">
        <p14:creationId xmlns:p14="http://schemas.microsoft.com/office/powerpoint/2010/main" val="2056056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800" b="0">
                <a:solidFill>
                  <a:srgbClr val="CCCCCC"/>
                </a:solidFill>
                <a:effectLst/>
                <a:latin typeface="Menlo" panose="020B0609030804020204" pitchFamily="49" charset="0"/>
              </a:rPr>
              <a:t>著者らのディスカッションです。本研究の成果としては</a:t>
            </a:r>
            <a:r>
              <a:rPr lang="en-US" altLang="ja-JP" sz="2800" b="0" dirty="0">
                <a:solidFill>
                  <a:srgbClr val="CCCCCC"/>
                </a:solidFill>
                <a:effectLst/>
                <a:latin typeface="Menlo" panose="020B0609030804020204" pitchFamily="49" charset="0"/>
              </a:rPr>
              <a:t>, </a:t>
            </a:r>
            <a:r>
              <a:rPr lang="en" altLang="ja-JP" sz="2800" b="0" dirty="0" err="1">
                <a:solidFill>
                  <a:srgbClr val="CCCCCC"/>
                </a:solidFill>
                <a:effectLst/>
                <a:latin typeface="Menlo" panose="020B0609030804020204" pitchFamily="49" charset="0"/>
              </a:rPr>
              <a:t>AlphaFold</a:t>
            </a:r>
            <a:r>
              <a:rPr lang="ja-JP" altLang="en-US" sz="2800" b="0">
                <a:solidFill>
                  <a:srgbClr val="CCCCCC"/>
                </a:solidFill>
                <a:effectLst/>
                <a:latin typeface="Menlo" panose="020B0609030804020204" pitchFamily="49" charset="0"/>
              </a:rPr>
              <a:t>など最新のモデルを組み合わせてミスセンス変異の病原性予測モデルを開発したこと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そしてモデルが様々なベンチマークデータで既存手法を上回る予測性能をしめしたこと</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また全タンパク質の変異について病原性予測を公開したことをあげています。</a:t>
            </a:r>
            <a:endParaRPr lang="en-US" altLang="ja-JP" sz="2800" b="0" dirty="0">
              <a:solidFill>
                <a:srgbClr val="CCCCCC"/>
              </a:solidFill>
              <a:effectLst/>
              <a:latin typeface="Menlo" panose="020B0609030804020204" pitchFamily="49" charset="0"/>
            </a:endParaRPr>
          </a:p>
          <a:p>
            <a:endParaRPr lang="ja-JP" altLang="en-US" sz="2800" b="0">
              <a:solidFill>
                <a:srgbClr val="CCCCCC"/>
              </a:solidFill>
              <a:effectLst/>
              <a:latin typeface="Menlo" panose="020B0609030804020204" pitchFamily="49" charset="0"/>
            </a:endParaRPr>
          </a:p>
          <a:p>
            <a:r>
              <a:rPr lang="ja-JP" altLang="en-US" sz="2800" b="0">
                <a:solidFill>
                  <a:srgbClr val="CCCCCC"/>
                </a:solidFill>
                <a:effectLst/>
                <a:latin typeface="Menlo" panose="020B0609030804020204" pitchFamily="49" charset="0"/>
              </a:rPr>
              <a:t>また本研究の影響としては</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アミノ酸変異がタンパク質にどのような影響を与えるかについての理解</a:t>
            </a:r>
            <a:r>
              <a:rPr lang="en-US" altLang="ja-JP" sz="2800" b="0" dirty="0">
                <a:solidFill>
                  <a:srgbClr val="CCCCCC"/>
                </a:solidFill>
                <a:effectLst/>
                <a:latin typeface="Menlo" panose="020B0609030804020204" pitchFamily="49" charset="0"/>
              </a:rPr>
              <a:t>, </a:t>
            </a:r>
            <a:r>
              <a:rPr lang="en" altLang="ja-JP" sz="2800" b="0" dirty="0">
                <a:solidFill>
                  <a:srgbClr val="CCCCCC"/>
                </a:solidFill>
                <a:effectLst/>
                <a:latin typeface="Menlo" panose="020B0609030804020204" pitchFamily="49" charset="0"/>
              </a:rPr>
              <a:t>de novo</a:t>
            </a:r>
            <a:r>
              <a:rPr lang="ja-JP" altLang="en-US" sz="2800" b="0">
                <a:solidFill>
                  <a:srgbClr val="CCCCCC"/>
                </a:solidFill>
                <a:effectLst/>
                <a:latin typeface="Menlo" panose="020B0609030804020204" pitchFamily="49" charset="0"/>
              </a:rPr>
              <a:t>変異をもつ希少疾患患者の診断</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また</a:t>
            </a:r>
            <a:r>
              <a:rPr lang="en" altLang="ja-JP" sz="2800" b="0" dirty="0">
                <a:solidFill>
                  <a:srgbClr val="CCCCCC"/>
                </a:solidFill>
                <a:effectLst/>
                <a:latin typeface="Menlo" panose="020B0609030804020204" pitchFamily="49" charset="0"/>
              </a:rPr>
              <a:t>Fig.4</a:t>
            </a:r>
            <a:r>
              <a:rPr lang="ja-JP" altLang="en-US" sz="2800" b="0">
                <a:solidFill>
                  <a:srgbClr val="CCCCCC"/>
                </a:solidFill>
                <a:effectLst/>
                <a:latin typeface="Menlo" panose="020B0609030804020204" pitchFamily="49" charset="0"/>
              </a:rPr>
              <a:t>で示した生体における遺伝子の重要性の定量化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特に短い遺伝子についての定量化</a:t>
            </a:r>
            <a:r>
              <a:rPr lang="en-US" altLang="ja-JP" sz="2800" b="0" dirty="0">
                <a:solidFill>
                  <a:srgbClr val="CCCCCC"/>
                </a:solidFill>
                <a:effectLst/>
                <a:latin typeface="Menlo" panose="020B0609030804020204" pitchFamily="49" charset="0"/>
              </a:rPr>
              <a:t>, </a:t>
            </a:r>
            <a:r>
              <a:rPr lang="ja-JP" altLang="en-US" sz="2800" b="0">
                <a:solidFill>
                  <a:srgbClr val="CCCCCC"/>
                </a:solidFill>
                <a:effectLst/>
                <a:latin typeface="Menlo" panose="020B0609030804020204" pitchFamily="49" charset="0"/>
              </a:rPr>
              <a:t>などに発展するとしています。</a:t>
            </a: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25</a:t>
            </a:fld>
            <a:endParaRPr kumimoji="1" lang="ja-JP" altLang="en-US"/>
          </a:p>
        </p:txBody>
      </p:sp>
    </p:spTree>
    <p:extLst>
      <p:ext uri="{BB962C8B-B14F-4D97-AF65-F5344CB8AC3E}">
        <p14:creationId xmlns:p14="http://schemas.microsoft.com/office/powerpoint/2010/main" val="1230771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ja-JP" altLang="en-US" b="0">
                <a:solidFill>
                  <a:srgbClr val="CCCCCC"/>
                </a:solidFill>
                <a:effectLst/>
                <a:latin typeface="Menlo" panose="020B0609030804020204" pitchFamily="49" charset="0"/>
              </a:rPr>
            </a:br>
            <a:r>
              <a:rPr lang="ja-JP" altLang="en-US" b="0">
                <a:solidFill>
                  <a:srgbClr val="CCCCCC"/>
                </a:solidFill>
                <a:effectLst/>
                <a:latin typeface="Menlo" panose="020B0609030804020204" pitchFamily="49" charset="0"/>
              </a:rPr>
              <a:t>所感と将来展望です。</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など既存モデルを組み合わせたモデルではありますが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全体としてはとても画期的で高性能なモデルになっていると思いました。</a:t>
            </a:r>
            <a:endParaRPr lang="en-US" altLang="ja-JP" b="0" dirty="0">
              <a:solidFill>
                <a:srgbClr val="CCCCCC"/>
              </a:solidFill>
              <a:effectLst/>
              <a:latin typeface="Menlo" panose="020B0609030804020204" pitchFamily="49" charset="0"/>
            </a:endParaRPr>
          </a:p>
          <a:p>
            <a:endParaRPr lang="ja-JP" altLang="en-US" b="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また今回はミスセンス変異の予測でしたが</a:t>
            </a:r>
            <a:r>
              <a:rPr lang="en-US" altLang="ja-JP" b="0" dirty="0">
                <a:solidFill>
                  <a:srgbClr val="CCCCCC"/>
                </a:solidFill>
                <a:effectLst/>
                <a:latin typeface="Menlo" panose="020B0609030804020204" pitchFamily="49" charset="0"/>
              </a:rPr>
              <a:t>, </a:t>
            </a:r>
            <a:r>
              <a:rPr lang="en" altLang="ja-JP" b="0" dirty="0" err="1">
                <a:solidFill>
                  <a:srgbClr val="CCCCCC"/>
                </a:solidFill>
                <a:effectLst/>
                <a:latin typeface="Menlo" panose="020B0609030804020204" pitchFamily="49" charset="0"/>
              </a:rPr>
              <a:t>AlphaFold</a:t>
            </a:r>
            <a:r>
              <a:rPr lang="ja-JP" altLang="en-US" b="0">
                <a:solidFill>
                  <a:srgbClr val="CCCCCC"/>
                </a:solidFill>
                <a:effectLst/>
                <a:latin typeface="Menlo" panose="020B0609030804020204" pitchFamily="49" charset="0"/>
              </a:rPr>
              <a:t>モデルを他のタスクに応用する研究も考えられると思いました。例えば</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タンパク質と化合物のドッキングシミュレーションなどです。まあもうあるかもしれませんけれども。言語処理の</a:t>
            </a:r>
            <a:r>
              <a:rPr lang="en" altLang="ja-JP" b="0" dirty="0">
                <a:solidFill>
                  <a:srgbClr val="CCCCCC"/>
                </a:solidFill>
                <a:effectLst/>
                <a:latin typeface="Menlo" panose="020B0609030804020204" pitchFamily="49" charset="0"/>
              </a:rPr>
              <a:t>GPT</a:t>
            </a:r>
            <a:r>
              <a:rPr lang="ja-JP" altLang="en-US" b="0">
                <a:solidFill>
                  <a:srgbClr val="CCCCCC"/>
                </a:solidFill>
                <a:effectLst/>
                <a:latin typeface="Menlo" panose="020B0609030804020204" pitchFamily="49" charset="0"/>
              </a:rPr>
              <a:t>のように</a:t>
            </a:r>
            <a:r>
              <a:rPr lang="en" altLang="ja-JP" b="0" dirty="0">
                <a:solidFill>
                  <a:srgbClr val="CCCCCC"/>
                </a:solidFill>
                <a:effectLst/>
                <a:latin typeface="Menlo" panose="020B0609030804020204" pitchFamily="49" charset="0"/>
              </a:rPr>
              <a:t>AlphaFold2</a:t>
            </a:r>
            <a:r>
              <a:rPr lang="ja-JP" altLang="en-US" b="0">
                <a:solidFill>
                  <a:srgbClr val="CCCCCC"/>
                </a:solidFill>
                <a:effectLst/>
                <a:latin typeface="Menlo" panose="020B0609030804020204" pitchFamily="49" charset="0"/>
              </a:rPr>
              <a:t>がタンパク質関連タスクの</a:t>
            </a:r>
            <a:r>
              <a:rPr lang="en" altLang="ja-JP" b="0" dirty="0">
                <a:solidFill>
                  <a:srgbClr val="CCCCCC"/>
                </a:solidFill>
                <a:effectLst/>
                <a:latin typeface="Menlo" panose="020B0609030804020204" pitchFamily="49" charset="0"/>
              </a:rPr>
              <a:t>Foundation model</a:t>
            </a:r>
            <a:r>
              <a:rPr lang="ja-JP" altLang="en-US" b="0">
                <a:solidFill>
                  <a:srgbClr val="CCCCCC"/>
                </a:solidFill>
                <a:effectLst/>
                <a:latin typeface="Menlo" panose="020B0609030804020204" pitchFamily="49" charset="0"/>
              </a:rPr>
              <a:t>になっていくのかもしれないと思いました。</a:t>
            </a:r>
          </a:p>
          <a:p>
            <a:r>
              <a:rPr lang="ja-JP" altLang="en-US" b="0">
                <a:solidFill>
                  <a:srgbClr val="CCCCCC"/>
                </a:solidFill>
                <a:effectLst/>
                <a:latin typeface="Menlo" panose="020B0609030804020204" pitchFamily="49" charset="0"/>
              </a:rPr>
              <a:t>また</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タンパク質にはその活性が低下すると疾患になる場合と</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活性が上昇すると疾患になる場合がありますが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そのどちらかをタンパク質ごとに区別して予測できているのかも気になりました。類似したタンパク質でも発現する条件によって変わる場合もありますし</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できればそれぞれの性質のタンパク質ごとに</a:t>
            </a:r>
            <a:endParaRPr lang="en-US" altLang="ja-JP" b="0" dirty="0">
              <a:solidFill>
                <a:srgbClr val="CCCCCC"/>
              </a:solidFill>
              <a:effectLst/>
              <a:latin typeface="Menlo" panose="020B0609030804020204" pitchFamily="49" charset="0"/>
            </a:endParaRPr>
          </a:p>
          <a:p>
            <a:r>
              <a:rPr lang="ja-JP" altLang="en-US" b="0">
                <a:solidFill>
                  <a:srgbClr val="CCCCCC"/>
                </a:solidFill>
                <a:effectLst/>
                <a:latin typeface="Menlo" panose="020B0609030804020204" pitchFamily="49" charset="0"/>
              </a:rPr>
              <a:t>評価してほしかったと思いました。また評価用のデータセットのそれらの割合が偏っていないかなども気になりました。</a:t>
            </a:r>
            <a:endParaRPr lang="en-US" altLang="ja-JP"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solidFill>
                  <a:srgbClr val="CCCCCC"/>
                </a:solidFill>
                <a:effectLst/>
                <a:latin typeface="Menlo" panose="020B0609030804020204" pitchFamily="49" charset="0"/>
              </a:rPr>
              <a:t>また今回はミスセンス変異に注目していましたが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それ以外のナンセンス変異やフレームシフトなどに応用可能かどうかも気になりました。このモデルはマスクしたアミノ酸を予測するというタスクを事前学習で行なっているので</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ミスセンス変異が最も応用しやすいのだと思いますが</a:t>
            </a:r>
            <a:r>
              <a:rPr lang="en-US" altLang="ja-JP" b="0" dirty="0">
                <a:solidFill>
                  <a:srgbClr val="CCCCCC"/>
                </a:solidFill>
                <a:effectLst/>
                <a:latin typeface="Menlo" panose="020B0609030804020204" pitchFamily="49" charset="0"/>
              </a:rPr>
              <a:t>, </a:t>
            </a:r>
            <a:r>
              <a:rPr lang="ja-JP" altLang="en-US" b="0">
                <a:solidFill>
                  <a:srgbClr val="CCCCCC"/>
                </a:solidFill>
                <a:effectLst/>
                <a:latin typeface="Menlo" panose="020B0609030804020204" pitchFamily="49" charset="0"/>
              </a:rPr>
              <a:t>この部分のタスクを改変すれば応用できるかもしれないと思いました。</a:t>
            </a:r>
          </a:p>
          <a:p>
            <a:endParaRPr lang="ja-JP" altLang="en-US" b="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26</a:t>
            </a:fld>
            <a:endParaRPr kumimoji="1" lang="ja-JP" altLang="en-US"/>
          </a:p>
        </p:txBody>
      </p:sp>
    </p:spTree>
    <p:extLst>
      <p:ext uri="{BB962C8B-B14F-4D97-AF65-F5344CB8AC3E}">
        <p14:creationId xmlns:p14="http://schemas.microsoft.com/office/powerpoint/2010/main" val="2192884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3FAD5-1BBF-2AF3-D358-DF1B2DFDFB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DA5CA33-7753-49E2-408D-B52F0275C1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CE7A834-8814-4313-83F1-9A3733E96A8A}"/>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84C04AC-1672-FF5B-2022-DDF1ABFCD74F}"/>
              </a:ext>
            </a:extLst>
          </p:cNvPr>
          <p:cNvSpPr>
            <a:spLocks noGrp="1"/>
          </p:cNvSpPr>
          <p:nvPr>
            <p:ph type="sldNum" sz="quarter" idx="5"/>
          </p:nvPr>
        </p:nvSpPr>
        <p:spPr/>
        <p:txBody>
          <a:bodyPr/>
          <a:lstStyle/>
          <a:p>
            <a:fld id="{859D5E75-1125-4359-92EA-033CFD5AE7A0}" type="slidenum">
              <a:rPr kumimoji="1" lang="ja-JP" altLang="en-US" smtClean="0"/>
              <a:t>27</a:t>
            </a:fld>
            <a:endParaRPr kumimoji="1" lang="ja-JP" altLang="en-US"/>
          </a:p>
        </p:txBody>
      </p:sp>
    </p:spTree>
    <p:extLst>
      <p:ext uri="{BB962C8B-B14F-4D97-AF65-F5344CB8AC3E}">
        <p14:creationId xmlns:p14="http://schemas.microsoft.com/office/powerpoint/2010/main" val="839108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74354-F44E-088D-D4B6-396508FB01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90DC9D-A6CD-A7C6-A53C-D5500E126C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F8AD6F-1034-0D7A-E75B-B9967F9C23B3}"/>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212CC1E5-00CA-8DC1-A657-04F00CA8E4F8}"/>
              </a:ext>
            </a:extLst>
          </p:cNvPr>
          <p:cNvSpPr>
            <a:spLocks noGrp="1"/>
          </p:cNvSpPr>
          <p:nvPr>
            <p:ph type="sldNum" sz="quarter" idx="5"/>
          </p:nvPr>
        </p:nvSpPr>
        <p:spPr/>
        <p:txBody>
          <a:bodyPr/>
          <a:lstStyle/>
          <a:p>
            <a:fld id="{859D5E75-1125-4359-92EA-033CFD5AE7A0}" type="slidenum">
              <a:rPr kumimoji="1" lang="ja-JP" altLang="en-US" smtClean="0"/>
              <a:t>28</a:t>
            </a:fld>
            <a:endParaRPr kumimoji="1" lang="ja-JP" altLang="en-US"/>
          </a:p>
        </p:txBody>
      </p:sp>
    </p:spTree>
    <p:extLst>
      <p:ext uri="{BB962C8B-B14F-4D97-AF65-F5344CB8AC3E}">
        <p14:creationId xmlns:p14="http://schemas.microsoft.com/office/powerpoint/2010/main" val="957423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D3191-BC96-F3CD-0848-DA60A3EB88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3E255-46EE-95B0-39B9-9D81147835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6898DE8-AC1F-675C-9020-5B6C0064B18F}"/>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4DCC2652-3204-DEFE-89E4-D02CAB8784AC}"/>
              </a:ext>
            </a:extLst>
          </p:cNvPr>
          <p:cNvSpPr>
            <a:spLocks noGrp="1"/>
          </p:cNvSpPr>
          <p:nvPr>
            <p:ph type="sldNum" sz="quarter" idx="5"/>
          </p:nvPr>
        </p:nvSpPr>
        <p:spPr/>
        <p:txBody>
          <a:bodyPr/>
          <a:lstStyle/>
          <a:p>
            <a:fld id="{859D5E75-1125-4359-92EA-033CFD5AE7A0}" type="slidenum">
              <a:rPr kumimoji="1" lang="ja-JP" altLang="en-US" smtClean="0"/>
              <a:t>29</a:t>
            </a:fld>
            <a:endParaRPr kumimoji="1" lang="ja-JP" altLang="en-US"/>
          </a:p>
        </p:txBody>
      </p:sp>
    </p:spTree>
    <p:extLst>
      <p:ext uri="{BB962C8B-B14F-4D97-AF65-F5344CB8AC3E}">
        <p14:creationId xmlns:p14="http://schemas.microsoft.com/office/powerpoint/2010/main" val="242315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D6389-8D35-5D98-3C37-D9BF6C17E3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D3410B-B248-32FF-86F0-E8ECAC92FF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7EF1224-4155-719F-2BF2-655D45108327}"/>
              </a:ext>
            </a:extLst>
          </p:cNvPr>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a:extLst>
              <a:ext uri="{FF2B5EF4-FFF2-40B4-BE49-F238E27FC236}">
                <a16:creationId xmlns:a16="http://schemas.microsoft.com/office/drawing/2014/main" id="{A3DE934A-5EB8-0C90-D395-54DE686CB085}"/>
              </a:ext>
            </a:extLst>
          </p:cNvPr>
          <p:cNvSpPr>
            <a:spLocks noGrp="1"/>
          </p:cNvSpPr>
          <p:nvPr>
            <p:ph type="sldNum" sz="quarter" idx="5"/>
          </p:nvPr>
        </p:nvSpPr>
        <p:spPr/>
        <p:txBody>
          <a:bodyPr/>
          <a:lstStyle/>
          <a:p>
            <a:fld id="{859D5E75-1125-4359-92EA-033CFD5AE7A0}" type="slidenum">
              <a:rPr kumimoji="1" lang="ja-JP" altLang="en-US" smtClean="0"/>
              <a:t>30</a:t>
            </a:fld>
            <a:endParaRPr kumimoji="1" lang="ja-JP" altLang="en-US"/>
          </a:p>
        </p:txBody>
      </p:sp>
    </p:spTree>
    <p:extLst>
      <p:ext uri="{BB962C8B-B14F-4D97-AF65-F5344CB8AC3E}">
        <p14:creationId xmlns:p14="http://schemas.microsoft.com/office/powerpoint/2010/main" val="3384977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u="none"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3</a:t>
            </a:fld>
            <a:endParaRPr kumimoji="1" lang="ja-JP" altLang="en-US"/>
          </a:p>
        </p:txBody>
      </p:sp>
    </p:spTree>
    <p:extLst>
      <p:ext uri="{BB962C8B-B14F-4D97-AF65-F5344CB8AC3E}">
        <p14:creationId xmlns:p14="http://schemas.microsoft.com/office/powerpoint/2010/main" val="3155186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b="0" dirty="0">
              <a:solidFill>
                <a:srgbClr val="CCCCCC"/>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4</a:t>
            </a:fld>
            <a:endParaRPr kumimoji="1" lang="ja-JP" altLang="en-US"/>
          </a:p>
        </p:txBody>
      </p:sp>
    </p:spTree>
    <p:extLst>
      <p:ext uri="{BB962C8B-B14F-4D97-AF65-F5344CB8AC3E}">
        <p14:creationId xmlns:p14="http://schemas.microsoft.com/office/powerpoint/2010/main" val="4183836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5CFDE-5273-D222-C3E8-0875BAE2C3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FDE0B9-302E-4265-EE9E-72BF52DE31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BB24BD-EC95-0064-9723-14003128D91B}"/>
              </a:ext>
            </a:extLst>
          </p:cNvPr>
          <p:cNvSpPr>
            <a:spLocks noGrp="1"/>
          </p:cNvSpPr>
          <p:nvPr>
            <p:ph type="body" idx="1"/>
          </p:nvPr>
        </p:nvSpPr>
        <p:spPr/>
        <p:txBody>
          <a:bodyPr/>
          <a:lstStyle/>
          <a:p>
            <a:r>
              <a:rPr kumimoji="1" lang="ja-JP" altLang="en-US" dirty="0"/>
              <a:t>まずは</a:t>
            </a:r>
          </a:p>
        </p:txBody>
      </p:sp>
      <p:sp>
        <p:nvSpPr>
          <p:cNvPr id="4" name="スライド番号プレースホルダー 3">
            <a:extLst>
              <a:ext uri="{FF2B5EF4-FFF2-40B4-BE49-F238E27FC236}">
                <a16:creationId xmlns:a16="http://schemas.microsoft.com/office/drawing/2014/main" id="{67666593-76EE-A066-E434-772B7CCAA645}"/>
              </a:ext>
            </a:extLst>
          </p:cNvPr>
          <p:cNvSpPr>
            <a:spLocks noGrp="1"/>
          </p:cNvSpPr>
          <p:nvPr>
            <p:ph type="sldNum" sz="quarter" idx="5"/>
          </p:nvPr>
        </p:nvSpPr>
        <p:spPr/>
        <p:txBody>
          <a:bodyPr/>
          <a:lstStyle/>
          <a:p>
            <a:fld id="{859D5E75-1125-4359-92EA-033CFD5AE7A0}" type="slidenum">
              <a:rPr kumimoji="1" lang="ja-JP" altLang="en-US" smtClean="0"/>
              <a:t>5</a:t>
            </a:fld>
            <a:endParaRPr kumimoji="1" lang="ja-JP" altLang="en-US"/>
          </a:p>
        </p:txBody>
      </p:sp>
    </p:spTree>
    <p:extLst>
      <p:ext uri="{BB962C8B-B14F-4D97-AF65-F5344CB8AC3E}">
        <p14:creationId xmlns:p14="http://schemas.microsoft.com/office/powerpoint/2010/main" val="54102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9D5E75-1125-4359-92EA-033CFD5AE7A0}" type="slidenum">
              <a:rPr kumimoji="1" lang="ja-JP" altLang="en-US" smtClean="0"/>
              <a:t>6</a:t>
            </a:fld>
            <a:endParaRPr kumimoji="1" lang="ja-JP" altLang="en-US"/>
          </a:p>
        </p:txBody>
      </p:sp>
    </p:spTree>
    <p:extLst>
      <p:ext uri="{BB962C8B-B14F-4D97-AF65-F5344CB8AC3E}">
        <p14:creationId xmlns:p14="http://schemas.microsoft.com/office/powerpoint/2010/main" val="155264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C37FF-2C69-AEF2-055B-F121D2AAAF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E01E33D-E46E-C9BC-A32C-8A9DEEAB1C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0359A69-8D5D-7650-5AAA-E463E102E16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E659557-D79A-605D-DBC1-80465A77AFB5}"/>
              </a:ext>
            </a:extLst>
          </p:cNvPr>
          <p:cNvSpPr>
            <a:spLocks noGrp="1"/>
          </p:cNvSpPr>
          <p:nvPr>
            <p:ph type="sldNum" sz="quarter" idx="5"/>
          </p:nvPr>
        </p:nvSpPr>
        <p:spPr/>
        <p:txBody>
          <a:bodyPr/>
          <a:lstStyle/>
          <a:p>
            <a:fld id="{859D5E75-1125-4359-92EA-033CFD5AE7A0}" type="slidenum">
              <a:rPr kumimoji="1" lang="ja-JP" altLang="en-US" smtClean="0"/>
              <a:t>7</a:t>
            </a:fld>
            <a:endParaRPr kumimoji="1" lang="ja-JP" altLang="en-US"/>
          </a:p>
        </p:txBody>
      </p:sp>
    </p:spTree>
    <p:extLst>
      <p:ext uri="{BB962C8B-B14F-4D97-AF65-F5344CB8AC3E}">
        <p14:creationId xmlns:p14="http://schemas.microsoft.com/office/powerpoint/2010/main" val="3482678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4C8D-E8D8-5563-E0F9-A9A2A3297C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C0A301-7C65-BF3F-BD46-73D98782147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704467-AC92-8217-572B-5D73E39C00B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CA2822E-DBB6-9FE1-4262-D39B098B5E4B}"/>
              </a:ext>
            </a:extLst>
          </p:cNvPr>
          <p:cNvSpPr>
            <a:spLocks noGrp="1"/>
          </p:cNvSpPr>
          <p:nvPr>
            <p:ph type="sldNum" sz="quarter" idx="5"/>
          </p:nvPr>
        </p:nvSpPr>
        <p:spPr/>
        <p:txBody>
          <a:bodyPr/>
          <a:lstStyle/>
          <a:p>
            <a:fld id="{859D5E75-1125-4359-92EA-033CFD5AE7A0}" type="slidenum">
              <a:rPr kumimoji="1" lang="ja-JP" altLang="en-US" smtClean="0"/>
              <a:t>8</a:t>
            </a:fld>
            <a:endParaRPr kumimoji="1" lang="ja-JP" altLang="en-US"/>
          </a:p>
        </p:txBody>
      </p:sp>
    </p:spTree>
    <p:extLst>
      <p:ext uri="{BB962C8B-B14F-4D97-AF65-F5344CB8AC3E}">
        <p14:creationId xmlns:p14="http://schemas.microsoft.com/office/powerpoint/2010/main" val="2731372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360ED-1F44-6A5A-3844-C190F69846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00F5B7-8CF1-D46C-D083-9CBAA964C1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89BECD1-D7B7-A9CE-E12C-DB92623C1EB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F5B9DE1-A0BA-3D49-C0BD-A586ADFC134C}"/>
              </a:ext>
            </a:extLst>
          </p:cNvPr>
          <p:cNvSpPr>
            <a:spLocks noGrp="1"/>
          </p:cNvSpPr>
          <p:nvPr>
            <p:ph type="sldNum" sz="quarter" idx="5"/>
          </p:nvPr>
        </p:nvSpPr>
        <p:spPr/>
        <p:txBody>
          <a:bodyPr/>
          <a:lstStyle/>
          <a:p>
            <a:fld id="{859D5E75-1125-4359-92EA-033CFD5AE7A0}" type="slidenum">
              <a:rPr kumimoji="1" lang="ja-JP" altLang="en-US" smtClean="0"/>
              <a:t>9</a:t>
            </a:fld>
            <a:endParaRPr kumimoji="1" lang="ja-JP" altLang="en-US"/>
          </a:p>
        </p:txBody>
      </p:sp>
    </p:spTree>
    <p:extLst>
      <p:ext uri="{BB962C8B-B14F-4D97-AF65-F5344CB8AC3E}">
        <p14:creationId xmlns:p14="http://schemas.microsoft.com/office/powerpoint/2010/main" val="4032753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895017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922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1392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68496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7991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955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373546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6866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202492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194040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3AAF2B-17EC-4267-A7C7-BCC8D0DD9AE7}"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425492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AF2B-17EC-4267-A7C7-BCC8D0DD9AE7}" type="datetimeFigureOut">
              <a:rPr kumimoji="1" lang="ja-JP" altLang="en-US" smtClean="0"/>
              <a:t>2024/12/4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70866-13DA-484E-9117-F4957D916B33}" type="slidenum">
              <a:rPr kumimoji="1" lang="ja-JP" altLang="en-US" smtClean="0"/>
              <a:t>‹#›</a:t>
            </a:fld>
            <a:endParaRPr kumimoji="1" lang="ja-JP" altLang="en-US"/>
          </a:p>
        </p:txBody>
      </p:sp>
    </p:spTree>
    <p:extLst>
      <p:ext uri="{BB962C8B-B14F-4D97-AF65-F5344CB8AC3E}">
        <p14:creationId xmlns:p14="http://schemas.microsoft.com/office/powerpoint/2010/main" val="97488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0BB703B-E5AA-6F0A-7D93-90B5004AAE2B}"/>
              </a:ext>
            </a:extLst>
          </p:cNvPr>
          <p:cNvSpPr txBox="1"/>
          <p:nvPr/>
        </p:nvSpPr>
        <p:spPr>
          <a:xfrm>
            <a:off x="158617" y="972002"/>
            <a:ext cx="8841189" cy="461665"/>
          </a:xfrm>
          <a:prstGeom prst="rect">
            <a:avLst/>
          </a:prstGeom>
          <a:noFill/>
        </p:spPr>
        <p:txBody>
          <a:bodyPr wrap="square" rtlCol="0">
            <a:spAutoFit/>
          </a:bodyPr>
          <a:lstStyle/>
          <a:p>
            <a:pPr algn="ctr"/>
            <a:r>
              <a:rPr kumimoji="1" lang="en-US" altLang="ja-JP" sz="2400" b="1" dirty="0">
                <a:solidFill>
                  <a:srgbClr val="3865B5"/>
                </a:solidFill>
                <a:latin typeface="Arial" panose="020B0604020202020204" pitchFamily="34" charset="0"/>
                <a:cs typeface="Arial" panose="020B0604020202020204" pitchFamily="34" charset="0"/>
              </a:rPr>
              <a:t>AlphaFold3</a:t>
            </a:r>
            <a:r>
              <a:rPr kumimoji="1" lang="ja-JP" altLang="en-US" sz="2400" b="1" dirty="0">
                <a:solidFill>
                  <a:srgbClr val="3865B5"/>
                </a:solidFill>
                <a:latin typeface="Arial" panose="020B0604020202020204" pitchFamily="34" charset="0"/>
                <a:cs typeface="Arial" panose="020B0604020202020204" pitchFamily="34" charset="0"/>
              </a:rPr>
              <a:t>による生体分子相互作用の構造予測</a:t>
            </a:r>
            <a:endParaRPr kumimoji="1" lang="en-US" altLang="ja-JP" sz="2400" b="1" dirty="0">
              <a:solidFill>
                <a:srgbClr val="3865B5"/>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7AEDA389-6B7E-EDDA-CB08-68C11430D1F1}"/>
              </a:ext>
            </a:extLst>
          </p:cNvPr>
          <p:cNvSpPr txBox="1"/>
          <p:nvPr/>
        </p:nvSpPr>
        <p:spPr>
          <a:xfrm>
            <a:off x="0" y="-3626"/>
            <a:ext cx="4185068" cy="338554"/>
          </a:xfrm>
          <a:prstGeom prst="rect">
            <a:avLst/>
          </a:prstGeom>
          <a:noFill/>
        </p:spPr>
        <p:txBody>
          <a:bodyPr wrap="square" rtlCol="0">
            <a:spAutoFit/>
          </a:bodyPr>
          <a:lstStyle/>
          <a:p>
            <a:r>
              <a:rPr lang="en" altLang="ja-JP" sz="1600" dirty="0">
                <a:solidFill>
                  <a:schemeClr val="tx1">
                    <a:lumMod val="95000"/>
                    <a:lumOff val="5000"/>
                  </a:schemeClr>
                </a:solidFill>
                <a:latin typeface="Arial" panose="020B0604020202020204" pitchFamily="34" charset="0"/>
                <a:cs typeface="Arial" panose="020B0604020202020204" pitchFamily="34" charset="0"/>
              </a:rPr>
              <a:t>2024/12/9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バイオセミナー </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FE266753-A4AD-F611-B837-DFB358882875}"/>
              </a:ext>
            </a:extLst>
          </p:cNvPr>
          <p:cNvSpPr txBox="1"/>
          <p:nvPr/>
        </p:nvSpPr>
        <p:spPr>
          <a:xfrm>
            <a:off x="4958932" y="-3626"/>
            <a:ext cx="4185068" cy="584775"/>
          </a:xfrm>
          <a:prstGeom prst="rect">
            <a:avLst/>
          </a:prstGeom>
          <a:noFill/>
        </p:spPr>
        <p:txBody>
          <a:bodyPr wrap="square" rtlCol="0">
            <a:spAutoFit/>
          </a:bodyPr>
          <a:lstStyle/>
          <a:p>
            <a:pPr algn="r"/>
            <a:r>
              <a:rPr lang="ja-JP" altLang="en-US" sz="1600">
                <a:solidFill>
                  <a:schemeClr val="tx1">
                    <a:lumMod val="95000"/>
                    <a:lumOff val="5000"/>
                  </a:schemeClr>
                </a:solidFill>
                <a:latin typeface="Arial" panose="020B0604020202020204" pitchFamily="34" charset="0"/>
                <a:cs typeface="Arial" panose="020B0604020202020204" pitchFamily="34" charset="0"/>
              </a:rPr>
              <a:t>根本班</a:t>
            </a:r>
            <a:endParaRPr lang="en-US" altLang="ja-JP" sz="1600" dirty="0">
              <a:solidFill>
                <a:schemeClr val="tx1">
                  <a:lumMod val="95000"/>
                  <a:lumOff val="5000"/>
                </a:schemeClr>
              </a:solidFill>
              <a:latin typeface="Arial" panose="020B0604020202020204" pitchFamily="34" charset="0"/>
              <a:cs typeface="Arial" panose="020B0604020202020204" pitchFamily="34" charset="0"/>
            </a:endParaRPr>
          </a:p>
          <a:p>
            <a:pPr algn="r"/>
            <a:r>
              <a:rPr lang="en-US" altLang="ja-JP" sz="1600" dirty="0">
                <a:solidFill>
                  <a:schemeClr val="tx1">
                    <a:lumMod val="95000"/>
                    <a:lumOff val="5000"/>
                  </a:schemeClr>
                </a:solidFill>
                <a:latin typeface="Arial" panose="020B0604020202020204" pitchFamily="34" charset="0"/>
                <a:cs typeface="Arial" panose="020B0604020202020204" pitchFamily="34" charset="0"/>
              </a:rPr>
              <a:t>M2 </a:t>
            </a:r>
            <a:r>
              <a:rPr lang="ja-JP" altLang="en-US" sz="1600" dirty="0">
                <a:solidFill>
                  <a:schemeClr val="tx1">
                    <a:lumMod val="95000"/>
                    <a:lumOff val="5000"/>
                  </a:schemeClr>
                </a:solidFill>
                <a:latin typeface="Arial" panose="020B0604020202020204" pitchFamily="34" charset="0"/>
                <a:cs typeface="Arial" panose="020B0604020202020204" pitchFamily="34" charset="0"/>
              </a:rPr>
              <a:t>吉開泰裕</a:t>
            </a:r>
            <a:endParaRPr lang="en" altLang="ja-JP"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8" name="Picture 2" descr="Fig. 2">
            <a:extLst>
              <a:ext uri="{FF2B5EF4-FFF2-40B4-BE49-F238E27FC236}">
                <a16:creationId xmlns:a16="http://schemas.microsoft.com/office/drawing/2014/main" id="{92B88D55-EE70-E1C2-FCE0-EFAD2E50F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874" y="1954293"/>
            <a:ext cx="5868007" cy="49940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994190CF-1943-9358-AAF1-66FFECD74DBD}"/>
              </a:ext>
            </a:extLst>
          </p:cNvPr>
          <p:cNvSpPr txBox="1"/>
          <p:nvPr/>
        </p:nvSpPr>
        <p:spPr>
          <a:xfrm>
            <a:off x="724639" y="1407033"/>
            <a:ext cx="7709146" cy="369332"/>
          </a:xfrm>
          <a:prstGeom prst="rect">
            <a:avLst/>
          </a:prstGeom>
          <a:noFill/>
        </p:spPr>
        <p:txBody>
          <a:bodyPr wrap="square" rtlCol="0">
            <a:spAutoFit/>
          </a:bodyPr>
          <a:lstStyle/>
          <a:p>
            <a:pPr algn="ctr"/>
            <a:r>
              <a:rPr kumimoji="1" lang="en-US" altLang="ja-JP" dirty="0">
                <a:solidFill>
                  <a:srgbClr val="3865B5"/>
                </a:solidFill>
                <a:latin typeface="Arial" panose="020B0604020202020204" pitchFamily="34" charset="0"/>
                <a:cs typeface="Arial" panose="020B0604020202020204" pitchFamily="34" charset="0"/>
              </a:rPr>
              <a:t>Accurate structure prediction of biomolecular interactions with AlphaFold 3</a:t>
            </a:r>
            <a:endParaRPr kumimoji="1" lang="ja-JP" altLang="en-US" dirty="0">
              <a:solidFill>
                <a:srgbClr val="3865B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269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BF6BD6E-1C3E-E892-2C1F-92FECB9E9500}"/>
              </a:ext>
            </a:extLst>
          </p:cNvPr>
          <p:cNvSpPr txBox="1"/>
          <p:nvPr/>
        </p:nvSpPr>
        <p:spPr>
          <a:xfrm>
            <a:off x="1397888" y="2076876"/>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様々な複合体に対する予測精度</a:t>
            </a:r>
          </a:p>
        </p:txBody>
      </p:sp>
      <p:sp>
        <p:nvSpPr>
          <p:cNvPr id="11" name="テキスト ボックス 10">
            <a:extLst>
              <a:ext uri="{FF2B5EF4-FFF2-40B4-BE49-F238E27FC236}">
                <a16:creationId xmlns:a16="http://schemas.microsoft.com/office/drawing/2014/main" id="{B0A9557E-5232-B330-CB7A-18FE904515A9}"/>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tx1">
                    <a:lumMod val="95000"/>
                    <a:lumOff val="5000"/>
                  </a:schemeClr>
                </a:solidFill>
              </a:rPr>
              <a:t>予測の信頼性評価</a:t>
            </a:r>
          </a:p>
        </p:txBody>
      </p:sp>
      <p:sp>
        <p:nvSpPr>
          <p:cNvPr id="12" name="テキスト ボックス 11">
            <a:extLst>
              <a:ext uri="{FF2B5EF4-FFF2-40B4-BE49-F238E27FC236}">
                <a16:creationId xmlns:a16="http://schemas.microsoft.com/office/drawing/2014/main" id="{F2C400C2-1296-8A6C-6111-61BD9BB00252}"/>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tx1">
                    <a:lumMod val="95000"/>
                    <a:lumOff val="5000"/>
                  </a:schemeClr>
                </a:solidFill>
              </a:rPr>
              <a:t>Model limitation</a:t>
            </a:r>
            <a:endParaRPr kumimoji="1" lang="ja-JP" altLang="en-US"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1248AA3E-8A72-2A2F-2CD2-160C73887F7E}"/>
              </a:ext>
            </a:extLst>
          </p:cNvPr>
          <p:cNvSpPr txBox="1"/>
          <p:nvPr/>
        </p:nvSpPr>
        <p:spPr>
          <a:xfrm>
            <a:off x="1392173"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提案するモデル構造と学習手法</a:t>
            </a:r>
          </a:p>
        </p:txBody>
      </p:sp>
      <p:sp>
        <p:nvSpPr>
          <p:cNvPr id="3" name="正方形/長方形 2">
            <a:extLst>
              <a:ext uri="{FF2B5EF4-FFF2-40B4-BE49-F238E27FC236}">
                <a16:creationId xmlns:a16="http://schemas.microsoft.com/office/drawing/2014/main" id="{3F564725-9EF9-97F1-946C-7DA7878DFECC}"/>
              </a:ext>
            </a:extLst>
          </p:cNvPr>
          <p:cNvSpPr/>
          <p:nvPr/>
        </p:nvSpPr>
        <p:spPr>
          <a:xfrm>
            <a:off x="342900" y="1191167"/>
            <a:ext cx="8763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1,2</a:t>
            </a:r>
          </a:p>
        </p:txBody>
      </p:sp>
      <p:sp>
        <p:nvSpPr>
          <p:cNvPr id="5" name="正方形/長方形 4">
            <a:extLst>
              <a:ext uri="{FF2B5EF4-FFF2-40B4-BE49-F238E27FC236}">
                <a16:creationId xmlns:a16="http://schemas.microsoft.com/office/drawing/2014/main" id="{80714538-0D39-71BA-0F55-6E5387BE8D5A}"/>
              </a:ext>
            </a:extLst>
          </p:cNvPr>
          <p:cNvSpPr/>
          <p:nvPr/>
        </p:nvSpPr>
        <p:spPr>
          <a:xfrm>
            <a:off x="342899" y="2095356"/>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5DC4975E-7392-911C-6971-E79ABDE8B756}"/>
              </a:ext>
            </a:extLst>
          </p:cNvPr>
          <p:cNvSpPr/>
          <p:nvPr/>
        </p:nvSpPr>
        <p:spPr>
          <a:xfrm>
            <a:off x="342899" y="307594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95F7CCC1-DB30-0F1D-0749-FACCBB8A5C00}"/>
              </a:ext>
            </a:extLst>
          </p:cNvPr>
          <p:cNvSpPr/>
          <p:nvPr/>
        </p:nvSpPr>
        <p:spPr>
          <a:xfrm>
            <a:off x="342899" y="406216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3754359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49D28-AC5B-AF5E-65E9-27C697E241F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3E6F0EC-4623-A213-3F38-C99B961117D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90C63929-31F7-5214-2745-8CD7C1D596F9}"/>
              </a:ext>
            </a:extLst>
          </p:cNvPr>
          <p:cNvSpPr txBox="1"/>
          <p:nvPr/>
        </p:nvSpPr>
        <p:spPr>
          <a:xfrm>
            <a:off x="1397888" y="2076876"/>
            <a:ext cx="4905375" cy="369332"/>
          </a:xfrm>
          <a:prstGeom prst="rect">
            <a:avLst/>
          </a:prstGeom>
          <a:noFill/>
        </p:spPr>
        <p:txBody>
          <a:bodyPr wrap="square" rtlCol="0">
            <a:spAutoFit/>
          </a:bodyPr>
          <a:lstStyle/>
          <a:p>
            <a:r>
              <a:rPr kumimoji="1" lang="ja-JP" altLang="en-US" dirty="0">
                <a:solidFill>
                  <a:schemeClr val="bg1">
                    <a:lumMod val="85000"/>
                  </a:schemeClr>
                </a:solidFill>
              </a:rPr>
              <a:t>様々な複合体に対する予測精度</a:t>
            </a:r>
          </a:p>
        </p:txBody>
      </p:sp>
      <p:sp>
        <p:nvSpPr>
          <p:cNvPr id="11" name="テキスト ボックス 10">
            <a:extLst>
              <a:ext uri="{FF2B5EF4-FFF2-40B4-BE49-F238E27FC236}">
                <a16:creationId xmlns:a16="http://schemas.microsoft.com/office/drawing/2014/main" id="{B533B6B8-BAFD-AE55-234F-5EC82BE8B1F4}"/>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647F8DE0-08D7-2B7A-FB29-C909217A6DF6}"/>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Model limitation</a:t>
            </a:r>
            <a:endParaRPr kumimoji="1" lang="ja-JP" altLang="en-US" dirty="0">
              <a:solidFill>
                <a:schemeClr val="bg1">
                  <a:lumMod val="85000"/>
                </a:schemeClr>
              </a:solidFill>
            </a:endParaRPr>
          </a:p>
        </p:txBody>
      </p:sp>
      <p:sp>
        <p:nvSpPr>
          <p:cNvPr id="2" name="テキスト ボックス 1">
            <a:extLst>
              <a:ext uri="{FF2B5EF4-FFF2-40B4-BE49-F238E27FC236}">
                <a16:creationId xmlns:a16="http://schemas.microsoft.com/office/drawing/2014/main" id="{B0CEA8BD-8217-10C3-DFB4-27CBF269A084}"/>
              </a:ext>
            </a:extLst>
          </p:cNvPr>
          <p:cNvSpPr txBox="1"/>
          <p:nvPr/>
        </p:nvSpPr>
        <p:spPr>
          <a:xfrm>
            <a:off x="1392173" y="1172687"/>
            <a:ext cx="4905375" cy="369332"/>
          </a:xfrm>
          <a:prstGeom prst="rect">
            <a:avLst/>
          </a:prstGeom>
          <a:noFill/>
        </p:spPr>
        <p:txBody>
          <a:bodyPr wrap="square" rtlCol="0">
            <a:spAutoFit/>
          </a:bodyPr>
          <a:lstStyle/>
          <a:p>
            <a:r>
              <a:rPr kumimoji="1" lang="ja-JP" altLang="en-US" dirty="0">
                <a:solidFill>
                  <a:schemeClr val="tx1">
                    <a:lumMod val="95000"/>
                    <a:lumOff val="5000"/>
                  </a:schemeClr>
                </a:solidFill>
              </a:rPr>
              <a:t>提案するモデル構造と学習手法</a:t>
            </a:r>
          </a:p>
        </p:txBody>
      </p:sp>
      <p:sp>
        <p:nvSpPr>
          <p:cNvPr id="3" name="正方形/長方形 2">
            <a:extLst>
              <a:ext uri="{FF2B5EF4-FFF2-40B4-BE49-F238E27FC236}">
                <a16:creationId xmlns:a16="http://schemas.microsoft.com/office/drawing/2014/main" id="{8B0CCE8B-B4F1-4073-004A-DF19E40ADC76}"/>
              </a:ext>
            </a:extLst>
          </p:cNvPr>
          <p:cNvSpPr/>
          <p:nvPr/>
        </p:nvSpPr>
        <p:spPr>
          <a:xfrm>
            <a:off x="342900" y="1191167"/>
            <a:ext cx="8763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1,2</a:t>
            </a:r>
          </a:p>
        </p:txBody>
      </p:sp>
      <p:sp>
        <p:nvSpPr>
          <p:cNvPr id="5" name="正方形/長方形 4">
            <a:extLst>
              <a:ext uri="{FF2B5EF4-FFF2-40B4-BE49-F238E27FC236}">
                <a16:creationId xmlns:a16="http://schemas.microsoft.com/office/drawing/2014/main" id="{82CB6F9F-1B95-EE3B-07A3-132DD116082E}"/>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6C190620-6709-84F4-DE3A-B92FF3116941}"/>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5C8BDC46-1527-0740-B82A-16CB1480A0F7}"/>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17769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CA38F-3385-9812-88C4-08204D6DB664}"/>
            </a:ext>
          </a:extLst>
        </p:cNvPr>
        <p:cNvGrpSpPr/>
        <p:nvPr/>
      </p:nvGrpSpPr>
      <p:grpSpPr>
        <a:xfrm>
          <a:off x="0" y="0"/>
          <a:ext cx="0" cy="0"/>
          <a:chOff x="0" y="0"/>
          <a:chExt cx="0" cy="0"/>
        </a:xfrm>
      </p:grpSpPr>
      <p:pic>
        <p:nvPicPr>
          <p:cNvPr id="3" name="Picture 2" descr="Fig. 1">
            <a:extLst>
              <a:ext uri="{FF2B5EF4-FFF2-40B4-BE49-F238E27FC236}">
                <a16:creationId xmlns:a16="http://schemas.microsoft.com/office/drawing/2014/main" id="{7E5CD10B-F2BA-1CE0-55B5-2BE3D5401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444"/>
          <a:stretch/>
        </p:blipFill>
        <p:spPr bwMode="auto">
          <a:xfrm>
            <a:off x="309000" y="1426311"/>
            <a:ext cx="8984052" cy="2126403"/>
          </a:xfrm>
          <a:prstGeom prst="rect">
            <a:avLst/>
          </a:prstGeom>
          <a:noFill/>
          <a:extLst>
            <a:ext uri="{909E8E84-426E-40DD-AFC4-6F175D3DCCD1}">
              <a14:hiddenFill xmlns:a14="http://schemas.microsoft.com/office/drawing/2010/main">
                <a:solidFill>
                  <a:srgbClr val="FFFFFF"/>
                </a:solidFill>
              </a14:hiddenFill>
            </a:ext>
          </a:extLst>
        </p:spPr>
      </p:pic>
      <p:sp>
        <p:nvSpPr>
          <p:cNvPr id="15" name="三角形 14">
            <a:extLst>
              <a:ext uri="{FF2B5EF4-FFF2-40B4-BE49-F238E27FC236}">
                <a16:creationId xmlns:a16="http://schemas.microsoft.com/office/drawing/2014/main" id="{5F1E7A64-C02C-4A03-ACC2-0D0BD500CFDB}"/>
              </a:ext>
            </a:extLst>
          </p:cNvPr>
          <p:cNvSpPr/>
          <p:nvPr/>
        </p:nvSpPr>
        <p:spPr>
          <a:xfrm rot="11626375">
            <a:off x="4601259" y="1359390"/>
            <a:ext cx="123944" cy="1251503"/>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2" name="テキスト ボックス 11">
            <a:extLst>
              <a:ext uri="{FF2B5EF4-FFF2-40B4-BE49-F238E27FC236}">
                <a16:creationId xmlns:a16="http://schemas.microsoft.com/office/drawing/2014/main" id="{7084086C-C25B-6B99-B3F4-FB009B206E54}"/>
              </a:ext>
            </a:extLst>
          </p:cNvPr>
          <p:cNvSpPr txBox="1"/>
          <p:nvPr/>
        </p:nvSpPr>
        <p:spPr>
          <a:xfrm>
            <a:off x="124511" y="473197"/>
            <a:ext cx="8838514" cy="369332"/>
          </a:xfrm>
          <a:prstGeom prst="rect">
            <a:avLst/>
          </a:prstGeom>
          <a:noFill/>
        </p:spPr>
        <p:txBody>
          <a:bodyPr wrap="square" rtlCol="0">
            <a:spAutoFit/>
          </a:bodyPr>
          <a:lstStyle/>
          <a:p>
            <a:r>
              <a:rPr kumimoji="1" lang="ja-JP" altLang="en-US">
                <a:solidFill>
                  <a:schemeClr val="tx1">
                    <a:lumMod val="95000"/>
                    <a:lumOff val="5000"/>
                  </a:schemeClr>
                </a:solidFill>
              </a:rPr>
              <a:t>全体構造</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7CDF1F2D-0C76-C4FE-4082-80DA3EDD0332}"/>
              </a:ext>
            </a:extLst>
          </p:cNvPr>
          <p:cNvSpPr/>
          <p:nvPr/>
        </p:nvSpPr>
        <p:spPr>
          <a:xfrm>
            <a:off x="88511" y="49510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E5ADD1C-9230-474C-5EF6-095581A93733}"/>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8" name="テキスト ボックス 7">
            <a:extLst>
              <a:ext uri="{FF2B5EF4-FFF2-40B4-BE49-F238E27FC236}">
                <a16:creationId xmlns:a16="http://schemas.microsoft.com/office/drawing/2014/main" id="{59D6483D-60EA-E305-641B-7509167D7195}"/>
              </a:ext>
            </a:extLst>
          </p:cNvPr>
          <p:cNvSpPr txBox="1"/>
          <p:nvPr/>
        </p:nvSpPr>
        <p:spPr>
          <a:xfrm>
            <a:off x="42300" y="802538"/>
            <a:ext cx="9030264" cy="557653"/>
          </a:xfrm>
          <a:prstGeom prst="rect">
            <a:avLst/>
          </a:prstGeom>
          <a:noFill/>
        </p:spPr>
        <p:txBody>
          <a:bodyPr wrap="square" rtlCol="0">
            <a:spAutoFit/>
          </a:bodyPr>
          <a:lstStyle/>
          <a:p>
            <a:pPr marL="285750" indent="-285750">
              <a:lnSpc>
                <a:spcPts val="1900"/>
              </a:lnSpc>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と同じく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大きな</a:t>
            </a:r>
            <a:r>
              <a:rPr kumimoji="1" lang="en-US" altLang="ja-JP" sz="1400" dirty="0">
                <a:solidFill>
                  <a:schemeClr val="tx1">
                    <a:lumMod val="95000"/>
                    <a:lumOff val="5000"/>
                  </a:schemeClr>
                </a:solidFill>
              </a:rPr>
              <a:t>backbone</a:t>
            </a:r>
            <a:r>
              <a:rPr kumimoji="1" lang="ja-JP" altLang="en-US" sz="1400" dirty="0">
                <a:solidFill>
                  <a:schemeClr val="tx1">
                    <a:lumMod val="95000"/>
                    <a:lumOff val="5000"/>
                  </a:schemeClr>
                </a:solidFill>
              </a:rPr>
              <a:t>と予測モジュールからなる。</a:t>
            </a:r>
            <a:endParaRPr kumimoji="1" lang="en-US" altLang="ja-JP" sz="1400" dirty="0">
              <a:solidFill>
                <a:schemeClr val="tx1">
                  <a:lumMod val="95000"/>
                  <a:lumOff val="5000"/>
                </a:schemeClr>
              </a:solidFill>
            </a:endParaRPr>
          </a:p>
          <a:p>
            <a:pPr marL="285750" indent="-285750">
              <a:lnSpc>
                <a:spcPts val="1900"/>
              </a:lnSpc>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ablation study</a:t>
            </a:r>
            <a:r>
              <a:rPr kumimoji="1" lang="ja-JP" altLang="en-US" sz="1400" dirty="0">
                <a:solidFill>
                  <a:schemeClr val="tx1">
                    <a:lumMod val="95000"/>
                    <a:lumOff val="5000"/>
                  </a:schemeClr>
                </a:solidFill>
              </a:rPr>
              <a:t>を元に</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余分な処理を省略</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ペア表現を中心とするモデルにする。</a:t>
            </a:r>
          </a:p>
        </p:txBody>
      </p:sp>
      <p:sp>
        <p:nvSpPr>
          <p:cNvPr id="2" name="テキスト ボックス 1">
            <a:extLst>
              <a:ext uri="{FF2B5EF4-FFF2-40B4-BE49-F238E27FC236}">
                <a16:creationId xmlns:a16="http://schemas.microsoft.com/office/drawing/2014/main" id="{CB642748-FA9D-F04A-6867-A403D23584B3}"/>
              </a:ext>
            </a:extLst>
          </p:cNvPr>
          <p:cNvSpPr txBox="1"/>
          <p:nvPr/>
        </p:nvSpPr>
        <p:spPr>
          <a:xfrm>
            <a:off x="116963" y="3926307"/>
            <a:ext cx="2907591" cy="369332"/>
          </a:xfrm>
          <a:prstGeom prst="rect">
            <a:avLst/>
          </a:prstGeom>
          <a:noFill/>
        </p:spPr>
        <p:txBody>
          <a:bodyPr wrap="square" rtlCol="0">
            <a:spAutoFit/>
          </a:bodyPr>
          <a:lstStyle/>
          <a:p>
            <a:r>
              <a:rPr kumimoji="1" lang="en-US" altLang="ja-JP" dirty="0">
                <a:solidFill>
                  <a:schemeClr val="tx1">
                    <a:lumMod val="95000"/>
                    <a:lumOff val="5000"/>
                  </a:schemeClr>
                </a:solidFill>
              </a:rPr>
              <a:t>MSA module</a:t>
            </a:r>
          </a:p>
        </p:txBody>
      </p:sp>
      <p:sp>
        <p:nvSpPr>
          <p:cNvPr id="5" name="正方形/長方形 4">
            <a:extLst>
              <a:ext uri="{FF2B5EF4-FFF2-40B4-BE49-F238E27FC236}">
                <a16:creationId xmlns:a16="http://schemas.microsoft.com/office/drawing/2014/main" id="{0F0FF1F9-4E1D-C0CE-F7EB-614CB55D38DF}"/>
              </a:ext>
            </a:extLst>
          </p:cNvPr>
          <p:cNvSpPr/>
          <p:nvPr/>
        </p:nvSpPr>
        <p:spPr>
          <a:xfrm>
            <a:off x="80963" y="3948210"/>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9" name="図 8">
            <a:extLst>
              <a:ext uri="{FF2B5EF4-FFF2-40B4-BE49-F238E27FC236}">
                <a16:creationId xmlns:a16="http://schemas.microsoft.com/office/drawing/2014/main" id="{99BB972B-2E96-E413-A1E8-9C1DEEACE6C7}"/>
              </a:ext>
            </a:extLst>
          </p:cNvPr>
          <p:cNvPicPr>
            <a:picLocks noChangeAspect="1"/>
          </p:cNvPicPr>
          <p:nvPr/>
        </p:nvPicPr>
        <p:blipFill>
          <a:blip r:embed="rId4">
            <a:extLst>
              <a:ext uri="{28A0092B-C50C-407E-A947-70E740481C1C}">
                <a14:useLocalDpi xmlns:a14="http://schemas.microsoft.com/office/drawing/2010/main" val="0"/>
              </a:ext>
            </a:extLst>
          </a:blip>
          <a:srcRect l="3408" t="24517" b="33130"/>
          <a:stretch/>
        </p:blipFill>
        <p:spPr>
          <a:xfrm>
            <a:off x="1037816" y="4920172"/>
            <a:ext cx="7071208" cy="1937828"/>
          </a:xfrm>
          <a:prstGeom prst="rect">
            <a:avLst/>
          </a:prstGeom>
        </p:spPr>
      </p:pic>
      <p:sp>
        <p:nvSpPr>
          <p:cNvPr id="10" name="テキスト ボックス 9">
            <a:extLst>
              <a:ext uri="{FF2B5EF4-FFF2-40B4-BE49-F238E27FC236}">
                <a16:creationId xmlns:a16="http://schemas.microsoft.com/office/drawing/2014/main" id="{9CFCADEC-2C5D-70B7-5855-65DC9A299A20}"/>
              </a:ext>
            </a:extLst>
          </p:cNvPr>
          <p:cNvSpPr txBox="1"/>
          <p:nvPr/>
        </p:nvSpPr>
        <p:spPr>
          <a:xfrm>
            <a:off x="42298" y="4261365"/>
            <a:ext cx="8120933" cy="523220"/>
          </a:xfrm>
          <a:prstGeom prst="rect">
            <a:avLst/>
          </a:prstGeom>
          <a:noFill/>
        </p:spPr>
        <p:txBody>
          <a:bodyPr wrap="square" rtlCol="0">
            <a:spAutoFit/>
          </a:bodyPr>
          <a:lstStyle>
            <a:defPPr>
              <a:defRPr lang="en-US"/>
            </a:defPPr>
            <a:lvl1pPr marL="285750" indent="-285750">
              <a:lnSpc>
                <a:spcPts val="1900"/>
              </a:lnSpc>
              <a:buFont typeface="Wingdings" panose="05000000000000000000" pitchFamily="2" charset="2"/>
              <a:buChar char="ü"/>
              <a:defRPr kumimoji="1" sz="1400">
                <a:solidFill>
                  <a:schemeClr val="tx1">
                    <a:lumMod val="95000"/>
                    <a:lumOff val="5000"/>
                  </a:schemeClr>
                </a:solidFill>
              </a:defRPr>
            </a:lvl1pPr>
          </a:lstStyle>
          <a:p>
            <a:r>
              <a:rPr lang="en-US" altLang="ja-JP" dirty="0"/>
              <a:t>AF2</a:t>
            </a:r>
            <a:r>
              <a:rPr lang="ja-JP" altLang="en-US" dirty="0"/>
              <a:t>の</a:t>
            </a:r>
            <a:r>
              <a:rPr lang="en-US" altLang="ja-JP" dirty="0" err="1"/>
              <a:t>Evoformer</a:t>
            </a:r>
            <a:r>
              <a:rPr lang="ja-JP" altLang="en-US" dirty="0"/>
              <a:t>をベースに</a:t>
            </a:r>
            <a:r>
              <a:rPr lang="en-US" altLang="ja-JP" dirty="0"/>
              <a:t>, MSA</a:t>
            </a:r>
            <a:r>
              <a:rPr lang="ja-JP" altLang="en-US" dirty="0"/>
              <a:t>の処理を簡略化</a:t>
            </a:r>
            <a:endParaRPr lang="en-US" altLang="ja-JP" dirty="0"/>
          </a:p>
          <a:p>
            <a:r>
              <a:rPr lang="en-US" altLang="ja-JP" dirty="0"/>
              <a:t>MSA</a:t>
            </a:r>
            <a:r>
              <a:rPr lang="ja-JP" altLang="en-US" dirty="0"/>
              <a:t>間の情報伝達をペア表現による</a:t>
            </a:r>
            <a:r>
              <a:rPr lang="en-US" altLang="ja-JP" dirty="0"/>
              <a:t>attention</a:t>
            </a:r>
            <a:r>
              <a:rPr lang="ja-JP" altLang="en-US" dirty="0"/>
              <a:t>に限定することで</a:t>
            </a:r>
            <a:r>
              <a:rPr lang="en-US" altLang="ja-JP" dirty="0"/>
              <a:t>, </a:t>
            </a:r>
            <a:r>
              <a:rPr lang="ja-JP" altLang="en-US" dirty="0"/>
              <a:t>ペア表現に情報を集約</a:t>
            </a:r>
            <a:endParaRPr lang="en-US" altLang="ja-JP" dirty="0"/>
          </a:p>
        </p:txBody>
      </p:sp>
      <p:sp>
        <p:nvSpPr>
          <p:cNvPr id="11" name="正方形/長方形 10">
            <a:extLst>
              <a:ext uri="{FF2B5EF4-FFF2-40B4-BE49-F238E27FC236}">
                <a16:creationId xmlns:a16="http://schemas.microsoft.com/office/drawing/2014/main" id="{D8BEB373-6CE1-B9BE-429E-8EF52181A557}"/>
              </a:ext>
            </a:extLst>
          </p:cNvPr>
          <p:cNvSpPr/>
          <p:nvPr/>
        </p:nvSpPr>
        <p:spPr>
          <a:xfrm>
            <a:off x="3635477" y="1362627"/>
            <a:ext cx="3104536" cy="49526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2.</a:t>
            </a:r>
            <a:r>
              <a:rPr kumimoji="1" lang="ja-JP" altLang="en-US" sz="1400" dirty="0">
                <a:solidFill>
                  <a:sysClr val="windowText" lastClr="000000"/>
                </a:solidFill>
              </a:rPr>
              <a:t> </a:t>
            </a:r>
            <a:r>
              <a:rPr kumimoji="1" lang="en-US" altLang="ja-JP" sz="1400" dirty="0">
                <a:solidFill>
                  <a:sysClr val="windowText" lastClr="000000"/>
                </a:solidFill>
              </a:rPr>
              <a:t>MSA</a:t>
            </a:r>
            <a:r>
              <a:rPr kumimoji="1" lang="ja-JP" altLang="en-US" sz="1400" dirty="0">
                <a:solidFill>
                  <a:sysClr val="windowText" lastClr="000000"/>
                </a:solidFill>
              </a:rPr>
              <a:t>情報をペア情報に反映させる</a:t>
            </a:r>
            <a:endParaRPr kumimoji="1" lang="en-US" altLang="ja-JP" sz="1400" dirty="0">
              <a:solidFill>
                <a:sysClr val="windowText" lastClr="000000"/>
              </a:solidFill>
            </a:endParaRPr>
          </a:p>
          <a:p>
            <a:pPr algn="ctr"/>
            <a:r>
              <a:rPr kumimoji="1" lang="en-US" altLang="ja-JP" sz="1400" dirty="0">
                <a:solidFill>
                  <a:sysClr val="windowText" lastClr="000000"/>
                </a:solidFill>
              </a:rPr>
              <a:t>MSA module</a:t>
            </a:r>
          </a:p>
        </p:txBody>
      </p:sp>
      <p:sp>
        <p:nvSpPr>
          <p:cNvPr id="17" name="三角形 16">
            <a:extLst>
              <a:ext uri="{FF2B5EF4-FFF2-40B4-BE49-F238E27FC236}">
                <a16:creationId xmlns:a16="http://schemas.microsoft.com/office/drawing/2014/main" id="{B7143542-838C-EE4D-A33A-E886A0D29885}"/>
              </a:ext>
            </a:extLst>
          </p:cNvPr>
          <p:cNvSpPr/>
          <p:nvPr/>
        </p:nvSpPr>
        <p:spPr>
          <a:xfrm rot="20768023">
            <a:off x="5583325" y="2912016"/>
            <a:ext cx="126756" cy="888189"/>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6" name="正方形/長方形 15">
            <a:extLst>
              <a:ext uri="{FF2B5EF4-FFF2-40B4-BE49-F238E27FC236}">
                <a16:creationId xmlns:a16="http://schemas.microsoft.com/office/drawing/2014/main" id="{DD602BF7-84F1-E5CD-D898-F36720078524}"/>
              </a:ext>
            </a:extLst>
          </p:cNvPr>
          <p:cNvSpPr/>
          <p:nvPr/>
        </p:nvSpPr>
        <p:spPr>
          <a:xfrm>
            <a:off x="5358821" y="3573776"/>
            <a:ext cx="2870779" cy="252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3. </a:t>
            </a:r>
            <a:r>
              <a:rPr kumimoji="1" lang="ja-JP" altLang="en-US" sz="1400" dirty="0">
                <a:solidFill>
                  <a:sysClr val="windowText" lastClr="000000"/>
                </a:solidFill>
              </a:rPr>
              <a:t>ペア表現を処理する</a:t>
            </a:r>
            <a:r>
              <a:rPr kumimoji="1" lang="en-US" altLang="ja-JP" sz="1400" dirty="0" err="1">
                <a:solidFill>
                  <a:sysClr val="windowText" lastClr="000000"/>
                </a:solidFill>
              </a:rPr>
              <a:t>Pairformer</a:t>
            </a:r>
            <a:endParaRPr kumimoji="1" lang="en-US" altLang="ja-JP" sz="1400" dirty="0">
              <a:solidFill>
                <a:sysClr val="windowText" lastClr="000000"/>
              </a:solidFill>
            </a:endParaRPr>
          </a:p>
        </p:txBody>
      </p:sp>
      <p:sp>
        <p:nvSpPr>
          <p:cNvPr id="19" name="三角形 18">
            <a:extLst>
              <a:ext uri="{FF2B5EF4-FFF2-40B4-BE49-F238E27FC236}">
                <a16:creationId xmlns:a16="http://schemas.microsoft.com/office/drawing/2014/main" id="{560426AC-EDA8-8D20-28F8-E51AE8877CE6}"/>
              </a:ext>
            </a:extLst>
          </p:cNvPr>
          <p:cNvSpPr/>
          <p:nvPr/>
        </p:nvSpPr>
        <p:spPr>
          <a:xfrm rot="11626375">
            <a:off x="7726237" y="1497716"/>
            <a:ext cx="165418" cy="1082311"/>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8" name="正方形/長方形 17">
            <a:extLst>
              <a:ext uri="{FF2B5EF4-FFF2-40B4-BE49-F238E27FC236}">
                <a16:creationId xmlns:a16="http://schemas.microsoft.com/office/drawing/2014/main" id="{B7503826-1330-B76B-A1C2-606FD6118198}"/>
              </a:ext>
            </a:extLst>
          </p:cNvPr>
          <p:cNvSpPr/>
          <p:nvPr/>
        </p:nvSpPr>
        <p:spPr>
          <a:xfrm>
            <a:off x="6804877" y="1362223"/>
            <a:ext cx="2158148" cy="49526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4.</a:t>
            </a:r>
            <a:r>
              <a:rPr kumimoji="1" lang="ja-JP" altLang="en-US" sz="1400" dirty="0">
                <a:solidFill>
                  <a:sysClr val="windowText" lastClr="000000"/>
                </a:solidFill>
              </a:rPr>
              <a:t> 条件付き拡散モデルで</a:t>
            </a:r>
            <a:endParaRPr kumimoji="1" lang="en-US" altLang="ja-JP" sz="1400" dirty="0">
              <a:solidFill>
                <a:sysClr val="windowText" lastClr="000000"/>
              </a:solidFill>
            </a:endParaRPr>
          </a:p>
          <a:p>
            <a:pPr algn="ctr"/>
            <a:r>
              <a:rPr kumimoji="1" lang="ja-JP" altLang="en-US" sz="1400" dirty="0">
                <a:solidFill>
                  <a:sysClr val="windowText" lastClr="000000"/>
                </a:solidFill>
              </a:rPr>
              <a:t>構造生成</a:t>
            </a:r>
            <a:endParaRPr kumimoji="1" lang="en-US" altLang="ja-JP" sz="1400" dirty="0">
              <a:solidFill>
                <a:sysClr val="windowText" lastClr="000000"/>
              </a:solidFill>
            </a:endParaRPr>
          </a:p>
        </p:txBody>
      </p:sp>
      <p:sp>
        <p:nvSpPr>
          <p:cNvPr id="6" name="三角形 16">
            <a:extLst>
              <a:ext uri="{FF2B5EF4-FFF2-40B4-BE49-F238E27FC236}">
                <a16:creationId xmlns:a16="http://schemas.microsoft.com/office/drawing/2014/main" id="{D7C4B2E9-AA21-A6B8-48EE-DDD0547535EA}"/>
              </a:ext>
            </a:extLst>
          </p:cNvPr>
          <p:cNvSpPr/>
          <p:nvPr/>
        </p:nvSpPr>
        <p:spPr>
          <a:xfrm rot="20451888">
            <a:off x="871600" y="3109162"/>
            <a:ext cx="178917" cy="639676"/>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4" name="正方形/長方形 3">
            <a:extLst>
              <a:ext uri="{FF2B5EF4-FFF2-40B4-BE49-F238E27FC236}">
                <a16:creationId xmlns:a16="http://schemas.microsoft.com/office/drawing/2014/main" id="{543FE3E8-467E-308D-3D31-3BB0CEF5B3A5}"/>
              </a:ext>
            </a:extLst>
          </p:cNvPr>
          <p:cNvSpPr/>
          <p:nvPr/>
        </p:nvSpPr>
        <p:spPr>
          <a:xfrm>
            <a:off x="500133" y="3577256"/>
            <a:ext cx="4189853" cy="252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rPr>
              <a:t>1.</a:t>
            </a:r>
            <a:r>
              <a:rPr kumimoji="1" lang="ja-JP" altLang="en-US" sz="1400" dirty="0">
                <a:solidFill>
                  <a:sysClr val="windowText" lastClr="000000"/>
                </a:solidFill>
              </a:rPr>
              <a:t> タンパク質</a:t>
            </a:r>
            <a:r>
              <a:rPr kumimoji="1" lang="en-US" altLang="ja-JP" sz="1400" dirty="0">
                <a:solidFill>
                  <a:sysClr val="windowText" lastClr="000000"/>
                </a:solidFill>
              </a:rPr>
              <a:t>, </a:t>
            </a:r>
            <a:r>
              <a:rPr kumimoji="1" lang="ja-JP" altLang="en-US" sz="1400" dirty="0">
                <a:solidFill>
                  <a:sysClr val="windowText" lastClr="000000"/>
                </a:solidFill>
              </a:rPr>
              <a:t>核酸とそれらの修飾</a:t>
            </a:r>
            <a:r>
              <a:rPr kumimoji="1" lang="en-US" altLang="ja-JP" sz="1400" dirty="0">
                <a:solidFill>
                  <a:sysClr val="windowText" lastClr="000000"/>
                </a:solidFill>
              </a:rPr>
              <a:t>, </a:t>
            </a:r>
            <a:r>
              <a:rPr kumimoji="1" lang="ja-JP" altLang="en-US" sz="1400" dirty="0">
                <a:solidFill>
                  <a:sysClr val="windowText" lastClr="000000"/>
                </a:solidFill>
              </a:rPr>
              <a:t>低分子を入力</a:t>
            </a:r>
            <a:endParaRPr kumimoji="1" lang="en-US" altLang="ja-JP" sz="1400" dirty="0">
              <a:solidFill>
                <a:sysClr val="windowText" lastClr="000000"/>
              </a:solidFill>
            </a:endParaRPr>
          </a:p>
        </p:txBody>
      </p:sp>
    </p:spTree>
    <p:extLst>
      <p:ext uri="{BB962C8B-B14F-4D97-AF65-F5344CB8AC3E}">
        <p14:creationId xmlns:p14="http://schemas.microsoft.com/office/powerpoint/2010/main" val="1617171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72C26-414C-3B28-21D7-860D2FE470A1}"/>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AC179529-5238-52D1-662B-14C7E1BE77CB}"/>
              </a:ext>
            </a:extLst>
          </p:cNvPr>
          <p:cNvSpPr txBox="1"/>
          <p:nvPr/>
        </p:nvSpPr>
        <p:spPr>
          <a:xfrm>
            <a:off x="124511" y="561975"/>
            <a:ext cx="8838514" cy="369332"/>
          </a:xfrm>
          <a:prstGeom prst="rect">
            <a:avLst/>
          </a:prstGeom>
          <a:noFill/>
        </p:spPr>
        <p:txBody>
          <a:bodyPr wrap="square" rtlCol="0">
            <a:spAutoFit/>
          </a:bodyPr>
          <a:lstStyle/>
          <a:p>
            <a:r>
              <a:rPr kumimoji="1" lang="en-US" altLang="ja-JP" dirty="0" err="1">
                <a:solidFill>
                  <a:schemeClr val="tx1">
                    <a:lumMod val="95000"/>
                    <a:lumOff val="5000"/>
                  </a:schemeClr>
                </a:solidFill>
              </a:rPr>
              <a:t>Pairformer</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37107A06-CD3C-D160-8A55-6B7014E51416}"/>
              </a:ext>
            </a:extLst>
          </p:cNvPr>
          <p:cNvSpPr/>
          <p:nvPr/>
        </p:nvSpPr>
        <p:spPr>
          <a:xfrm>
            <a:off x="88511" y="58387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9790737-09E9-C6B1-BE76-019EBC9CDFB8}"/>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8" name="テキスト ボックス 7">
            <a:extLst>
              <a:ext uri="{FF2B5EF4-FFF2-40B4-BE49-F238E27FC236}">
                <a16:creationId xmlns:a16="http://schemas.microsoft.com/office/drawing/2014/main" id="{8010B43B-1496-D1D9-6ACB-6A49D409C035}"/>
              </a:ext>
            </a:extLst>
          </p:cNvPr>
          <p:cNvSpPr txBox="1"/>
          <p:nvPr/>
        </p:nvSpPr>
        <p:spPr>
          <a:xfrm>
            <a:off x="85725" y="901632"/>
            <a:ext cx="90582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err="1">
                <a:solidFill>
                  <a:schemeClr val="tx1">
                    <a:lumMod val="95000"/>
                    <a:lumOff val="5000"/>
                  </a:schemeClr>
                </a:solidFill>
              </a:rPr>
              <a:t>Evoformer</a:t>
            </a:r>
            <a:r>
              <a:rPr kumimoji="1" lang="ja-JP" altLang="en-US" sz="1400" dirty="0">
                <a:solidFill>
                  <a:schemeClr val="tx1">
                    <a:lumMod val="95000"/>
                    <a:lumOff val="5000"/>
                  </a:schemeClr>
                </a:solidFill>
              </a:rPr>
              <a:t>をベースに</a:t>
            </a:r>
            <a:r>
              <a:rPr kumimoji="1" lang="en-US" altLang="ja-JP" sz="1400" dirty="0">
                <a:solidFill>
                  <a:schemeClr val="tx1">
                    <a:lumMod val="95000"/>
                    <a:lumOff val="5000"/>
                  </a:schemeClr>
                </a:solidFill>
              </a:rPr>
              <a:t>, MSA</a:t>
            </a:r>
            <a:r>
              <a:rPr kumimoji="1" lang="ja-JP" altLang="en-US" sz="1400" dirty="0">
                <a:solidFill>
                  <a:schemeClr val="tx1">
                    <a:lumMod val="95000"/>
                    <a:lumOff val="5000"/>
                  </a:schemeClr>
                </a:solidFill>
              </a:rPr>
              <a:t>表現を省略し元の配列表現のみを処理する。</a:t>
            </a:r>
            <a:endParaRPr kumimoji="1" lang="en-US" altLang="ja-JP" sz="1400" dirty="0">
              <a:solidFill>
                <a:schemeClr val="tx1">
                  <a:lumMod val="95000"/>
                  <a:lumOff val="5000"/>
                </a:schemeClr>
              </a:solidFill>
            </a:endParaRPr>
          </a:p>
        </p:txBody>
      </p:sp>
      <p:sp>
        <p:nvSpPr>
          <p:cNvPr id="2" name="テキスト ボックス 1">
            <a:extLst>
              <a:ext uri="{FF2B5EF4-FFF2-40B4-BE49-F238E27FC236}">
                <a16:creationId xmlns:a16="http://schemas.microsoft.com/office/drawing/2014/main" id="{AE098320-E35E-C0C6-A292-FBB482982231}"/>
              </a:ext>
            </a:extLst>
          </p:cNvPr>
          <p:cNvSpPr txBox="1"/>
          <p:nvPr/>
        </p:nvSpPr>
        <p:spPr>
          <a:xfrm>
            <a:off x="116963" y="3302054"/>
            <a:ext cx="2907591" cy="369332"/>
          </a:xfrm>
          <a:prstGeom prst="rect">
            <a:avLst/>
          </a:prstGeom>
          <a:noFill/>
        </p:spPr>
        <p:txBody>
          <a:bodyPr wrap="square" rtlCol="0">
            <a:spAutoFit/>
          </a:bodyPr>
          <a:lstStyle/>
          <a:p>
            <a:r>
              <a:rPr kumimoji="1" lang="en-US" altLang="ja-JP" dirty="0">
                <a:solidFill>
                  <a:schemeClr val="tx1">
                    <a:lumMod val="95000"/>
                    <a:lumOff val="5000"/>
                  </a:schemeClr>
                </a:solidFill>
              </a:rPr>
              <a:t>Diffusion module</a:t>
            </a:r>
          </a:p>
        </p:txBody>
      </p:sp>
      <p:sp>
        <p:nvSpPr>
          <p:cNvPr id="5" name="正方形/長方形 4">
            <a:extLst>
              <a:ext uri="{FF2B5EF4-FFF2-40B4-BE49-F238E27FC236}">
                <a16:creationId xmlns:a16="http://schemas.microsoft.com/office/drawing/2014/main" id="{211B01D7-0AED-0734-C237-0ADE1A2EA2BE}"/>
              </a:ext>
            </a:extLst>
          </p:cNvPr>
          <p:cNvSpPr/>
          <p:nvPr/>
        </p:nvSpPr>
        <p:spPr>
          <a:xfrm>
            <a:off x="80963" y="3323957"/>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 name="テキスト ボックス 9">
            <a:extLst>
              <a:ext uri="{FF2B5EF4-FFF2-40B4-BE49-F238E27FC236}">
                <a16:creationId xmlns:a16="http://schemas.microsoft.com/office/drawing/2014/main" id="{26105E3B-E732-9119-6A4F-81CC6381F772}"/>
              </a:ext>
            </a:extLst>
          </p:cNvPr>
          <p:cNvSpPr txBox="1"/>
          <p:nvPr/>
        </p:nvSpPr>
        <p:spPr>
          <a:xfrm>
            <a:off x="4579569" y="3675128"/>
            <a:ext cx="441862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a:solidFill>
                  <a:schemeClr val="tx1">
                    <a:lumMod val="95000"/>
                    <a:lumOff val="5000"/>
                  </a:schemeClr>
                </a:solidFill>
              </a:rPr>
              <a:t>の</a:t>
            </a:r>
            <a:r>
              <a:rPr kumimoji="1" lang="en-US" altLang="ja-JP" sz="1400" dirty="0" err="1">
                <a:solidFill>
                  <a:schemeClr val="tx1">
                    <a:lumMod val="95000"/>
                    <a:lumOff val="5000"/>
                  </a:schemeClr>
                </a:solidFill>
              </a:rPr>
              <a:t>Evoformer</a:t>
            </a:r>
            <a:r>
              <a:rPr kumimoji="1" lang="ja-JP" altLang="en-US" sz="1400">
                <a:solidFill>
                  <a:schemeClr val="tx1">
                    <a:lumMod val="95000"/>
                    <a:lumOff val="5000"/>
                  </a:schemeClr>
                </a:solidFill>
              </a:rPr>
              <a:t>をベースに</a:t>
            </a:r>
            <a:r>
              <a:rPr kumimoji="1" lang="en-US" altLang="ja-JP" sz="1400" dirty="0">
                <a:solidFill>
                  <a:schemeClr val="tx1">
                    <a:lumMod val="95000"/>
                    <a:lumOff val="5000"/>
                  </a:schemeClr>
                </a:solidFill>
              </a:rPr>
              <a:t>, MSA</a:t>
            </a:r>
            <a:r>
              <a:rPr kumimoji="1" lang="ja-JP" altLang="en-US" sz="1400">
                <a:solidFill>
                  <a:schemeClr val="tx1">
                    <a:lumMod val="95000"/>
                    <a:lumOff val="5000"/>
                  </a:schemeClr>
                </a:solidFill>
              </a:rPr>
              <a:t>の処理を簡略化</a:t>
            </a:r>
            <a:endParaRPr kumimoji="1" lang="ja-JP" altLang="en-US" sz="1400" dirty="0">
              <a:solidFill>
                <a:schemeClr val="tx1">
                  <a:lumMod val="95000"/>
                  <a:lumOff val="5000"/>
                </a:schemeClr>
              </a:solidFill>
            </a:endParaRPr>
          </a:p>
        </p:txBody>
      </p:sp>
      <p:pic>
        <p:nvPicPr>
          <p:cNvPr id="4" name="Picture 2" descr="Fig. 2">
            <a:extLst>
              <a:ext uri="{FF2B5EF4-FFF2-40B4-BE49-F238E27FC236}">
                <a16:creationId xmlns:a16="http://schemas.microsoft.com/office/drawing/2014/main" id="{05FCF79B-0A30-261E-5748-4725B7D83E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3" b="71225"/>
          <a:stretch/>
        </p:blipFill>
        <p:spPr bwMode="auto">
          <a:xfrm>
            <a:off x="369662" y="1299535"/>
            <a:ext cx="8404676" cy="1879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2">
            <a:extLst>
              <a:ext uri="{FF2B5EF4-FFF2-40B4-BE49-F238E27FC236}">
                <a16:creationId xmlns:a16="http://schemas.microsoft.com/office/drawing/2014/main" id="{83296EFD-25CC-0DC3-051B-80F8F12A02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475" r="49015" b="32812"/>
          <a:stretch/>
        </p:blipFill>
        <p:spPr bwMode="auto">
          <a:xfrm>
            <a:off x="44551" y="3671386"/>
            <a:ext cx="4527449" cy="285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428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1C894-9252-3E20-F75A-C77528EB2A90}"/>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0BF6F23-082D-E109-DAEC-5A94954A8E93}"/>
              </a:ext>
            </a:extLst>
          </p:cNvPr>
          <p:cNvSpPr txBox="1"/>
          <p:nvPr/>
        </p:nvSpPr>
        <p:spPr>
          <a:xfrm>
            <a:off x="80551" y="509220"/>
            <a:ext cx="8838514" cy="369332"/>
          </a:xfrm>
          <a:prstGeom prst="rect">
            <a:avLst/>
          </a:prstGeom>
          <a:noFill/>
        </p:spPr>
        <p:txBody>
          <a:bodyPr wrap="square" rtlCol="0">
            <a:spAutoFit/>
          </a:bodyPr>
          <a:lstStyle/>
          <a:p>
            <a:r>
              <a:rPr kumimoji="1" lang="ja-JP" altLang="en-US">
                <a:solidFill>
                  <a:schemeClr val="tx1">
                    <a:lumMod val="95000"/>
                    <a:lumOff val="5000"/>
                  </a:schemeClr>
                </a:solidFill>
              </a:rPr>
              <a:t>確信度の予測</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59D2850E-8B1A-FDD1-CD45-BD11C000F873}"/>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74E6EBA2-6A2E-60F0-5468-5439E592A73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1,2 </a:t>
            </a:r>
            <a:r>
              <a:rPr kumimoji="1" lang="ja-JP" altLang="en-US" sz="2200" b="1" dirty="0"/>
              <a:t>提案するモデルと学習手法</a:t>
            </a:r>
          </a:p>
        </p:txBody>
      </p:sp>
      <p:sp>
        <p:nvSpPr>
          <p:cNvPr id="2" name="テキスト ボックス 1">
            <a:extLst>
              <a:ext uri="{FF2B5EF4-FFF2-40B4-BE49-F238E27FC236}">
                <a16:creationId xmlns:a16="http://schemas.microsoft.com/office/drawing/2014/main" id="{37021100-0242-3A74-33A7-7795E0D59B56}"/>
              </a:ext>
            </a:extLst>
          </p:cNvPr>
          <p:cNvSpPr txBox="1"/>
          <p:nvPr/>
        </p:nvSpPr>
        <p:spPr>
          <a:xfrm>
            <a:off x="116963" y="3597890"/>
            <a:ext cx="5334268" cy="369332"/>
          </a:xfrm>
          <a:prstGeom prst="rect">
            <a:avLst/>
          </a:prstGeom>
          <a:noFill/>
        </p:spPr>
        <p:txBody>
          <a:bodyPr wrap="square" rtlCol="0">
            <a:spAutoFit/>
          </a:bodyPr>
          <a:lstStyle/>
          <a:p>
            <a:r>
              <a:rPr kumimoji="1" lang="en-US" altLang="ja-JP" dirty="0">
                <a:solidFill>
                  <a:schemeClr val="tx1">
                    <a:lumMod val="95000"/>
                    <a:lumOff val="5000"/>
                  </a:schemeClr>
                </a:solidFill>
              </a:rPr>
              <a:t>Early stopping</a:t>
            </a:r>
            <a:r>
              <a:rPr kumimoji="1" lang="ja-JP" altLang="en-US">
                <a:solidFill>
                  <a:schemeClr val="tx1">
                    <a:lumMod val="95000"/>
                    <a:lumOff val="5000"/>
                  </a:schemeClr>
                </a:solidFill>
              </a:rPr>
              <a:t>と</a:t>
            </a:r>
            <a:r>
              <a:rPr kumimoji="1" lang="en-US" altLang="ja-JP" dirty="0">
                <a:solidFill>
                  <a:schemeClr val="tx1">
                    <a:lumMod val="95000"/>
                    <a:lumOff val="5000"/>
                  </a:schemeClr>
                </a:solidFill>
              </a:rPr>
              <a:t>fine tuning</a:t>
            </a:r>
          </a:p>
        </p:txBody>
      </p:sp>
      <p:sp>
        <p:nvSpPr>
          <p:cNvPr id="5" name="正方形/長方形 4">
            <a:extLst>
              <a:ext uri="{FF2B5EF4-FFF2-40B4-BE49-F238E27FC236}">
                <a16:creationId xmlns:a16="http://schemas.microsoft.com/office/drawing/2014/main" id="{C50B8E24-DC5E-1335-8187-984C8A151824}"/>
              </a:ext>
            </a:extLst>
          </p:cNvPr>
          <p:cNvSpPr/>
          <p:nvPr/>
        </p:nvSpPr>
        <p:spPr>
          <a:xfrm>
            <a:off x="80963" y="361979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3" name="Picture 2" descr="Fig. 2">
            <a:extLst>
              <a:ext uri="{FF2B5EF4-FFF2-40B4-BE49-F238E27FC236}">
                <a16:creationId xmlns:a16="http://schemas.microsoft.com/office/drawing/2014/main" id="{5D45A576-21C1-6ED1-5640-C58D96066D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76" t="67482" r="10147"/>
          <a:stretch/>
        </p:blipFill>
        <p:spPr bwMode="auto">
          <a:xfrm>
            <a:off x="1478024" y="1192219"/>
            <a:ext cx="6187952" cy="217384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8AE584E8-A1D0-3ADC-EC74-38073CDA498E}"/>
              </a:ext>
            </a:extLst>
          </p:cNvPr>
          <p:cNvSpPr txBox="1"/>
          <p:nvPr/>
        </p:nvSpPr>
        <p:spPr>
          <a:xfrm>
            <a:off x="0" y="900455"/>
            <a:ext cx="8382000"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モデルの予測がどれくらい信頼できるかも予測するため</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荒い</a:t>
            </a:r>
            <a:r>
              <a:rPr kumimoji="1" lang="en-US" altLang="ja-JP" sz="1400" dirty="0">
                <a:solidFill>
                  <a:schemeClr val="tx1">
                    <a:lumMod val="95000"/>
                    <a:lumOff val="5000"/>
                  </a:schemeClr>
                </a:solidFill>
              </a:rPr>
              <a:t>step</a:t>
            </a:r>
            <a:r>
              <a:rPr kumimoji="1" lang="ja-JP" altLang="en-US" sz="1400">
                <a:solidFill>
                  <a:schemeClr val="tx1">
                    <a:lumMod val="95000"/>
                    <a:lumOff val="5000"/>
                  </a:schemeClr>
                </a:solidFill>
              </a:rPr>
              <a:t>で構造を生成し誤差を予測した。</a:t>
            </a:r>
            <a:endParaRPr kumimoji="1" lang="ja-JP" altLang="en-US" sz="1400" dirty="0">
              <a:solidFill>
                <a:schemeClr val="tx1">
                  <a:lumMod val="95000"/>
                  <a:lumOff val="5000"/>
                </a:schemeClr>
              </a:solidFill>
            </a:endParaRPr>
          </a:p>
        </p:txBody>
      </p:sp>
      <p:pic>
        <p:nvPicPr>
          <p:cNvPr id="9" name="Picture 2" descr="Fig. 2">
            <a:extLst>
              <a:ext uri="{FF2B5EF4-FFF2-40B4-BE49-F238E27FC236}">
                <a16:creationId xmlns:a16="http://schemas.microsoft.com/office/drawing/2014/main" id="{0F25DF04-8C17-D27A-066F-EA771FA09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44" t="28353" b="31646"/>
          <a:stretch/>
        </p:blipFill>
        <p:spPr bwMode="auto">
          <a:xfrm>
            <a:off x="34925" y="3989125"/>
            <a:ext cx="3872442" cy="2743201"/>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0743050-1767-4238-5779-5392063ADC31}"/>
              </a:ext>
            </a:extLst>
          </p:cNvPr>
          <p:cNvSpPr txBox="1"/>
          <p:nvPr/>
        </p:nvSpPr>
        <p:spPr>
          <a:xfrm>
            <a:off x="3826685" y="3967222"/>
            <a:ext cx="4734610"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局所的な構造は早期に学習して</a:t>
            </a:r>
            <a:r>
              <a:rPr kumimoji="1" lang="en-US" altLang="ja-JP" sz="1400" dirty="0">
                <a:solidFill>
                  <a:schemeClr val="tx1">
                    <a:lumMod val="95000"/>
                    <a:lumOff val="5000"/>
                  </a:schemeClr>
                </a:solidFill>
              </a:rPr>
              <a:t>overfitting</a:t>
            </a:r>
            <a:r>
              <a:rPr kumimoji="1" lang="ja-JP" altLang="en-US" sz="1400">
                <a:solidFill>
                  <a:schemeClr val="tx1">
                    <a:lumMod val="95000"/>
                    <a:lumOff val="5000"/>
                  </a:schemeClr>
                </a:solidFill>
              </a:rPr>
              <a:t>を始めるが</a:t>
            </a:r>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複合体構造などの学習には時間がかかる</a:t>
            </a:r>
            <a:endParaRPr kumimoji="1" lang="ja-JP" altLang="en-US" sz="1400" dirty="0">
              <a:solidFill>
                <a:schemeClr val="tx1">
                  <a:lumMod val="95000"/>
                  <a:lumOff val="5000"/>
                </a:schemeClr>
              </a:solidFill>
            </a:endParaRPr>
          </a:p>
        </p:txBody>
      </p:sp>
      <p:sp>
        <p:nvSpPr>
          <p:cNvPr id="15" name="矢印: 下 7">
            <a:extLst>
              <a:ext uri="{FF2B5EF4-FFF2-40B4-BE49-F238E27FC236}">
                <a16:creationId xmlns:a16="http://schemas.microsoft.com/office/drawing/2014/main" id="{7C0D700F-5AE0-8A5E-A31C-384F0C8CDCDB}"/>
              </a:ext>
            </a:extLst>
          </p:cNvPr>
          <p:cNvSpPr/>
          <p:nvPr/>
        </p:nvSpPr>
        <p:spPr>
          <a:xfrm>
            <a:off x="5582431" y="4490442"/>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1E55C8F-22BA-C5B2-708A-F762C221BFDB}"/>
              </a:ext>
            </a:extLst>
          </p:cNvPr>
          <p:cNvSpPr txBox="1"/>
          <p:nvPr/>
        </p:nvSpPr>
        <p:spPr>
          <a:xfrm>
            <a:off x="3826685" y="4850899"/>
            <a:ext cx="4734610"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学習経過に応じてデータの配分を変更</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      </a:t>
            </a:r>
            <a:r>
              <a:rPr kumimoji="1" lang="ja-JP" altLang="en-US" sz="1400">
                <a:solidFill>
                  <a:schemeClr val="tx1">
                    <a:lumMod val="95000"/>
                    <a:lumOff val="5000"/>
                  </a:schemeClr>
                </a:solidFill>
              </a:rPr>
              <a:t>複数の</a:t>
            </a:r>
            <a:r>
              <a:rPr kumimoji="1" lang="en-US" altLang="ja-JP" sz="1400" dirty="0">
                <a:solidFill>
                  <a:schemeClr val="tx1">
                    <a:lumMod val="95000"/>
                    <a:lumOff val="5000"/>
                  </a:schemeClr>
                </a:solidFill>
              </a:rPr>
              <a:t>metric</a:t>
            </a:r>
            <a:r>
              <a:rPr kumimoji="1" lang="ja-JP" altLang="en-US" sz="1400">
                <a:solidFill>
                  <a:schemeClr val="tx1">
                    <a:lumMod val="95000"/>
                    <a:lumOff val="5000"/>
                  </a:schemeClr>
                </a:solidFill>
              </a:rPr>
              <a:t>の組み合わせで</a:t>
            </a:r>
            <a:r>
              <a:rPr kumimoji="1" lang="en-US" altLang="ja-JP" sz="1400" dirty="0">
                <a:solidFill>
                  <a:schemeClr val="tx1">
                    <a:lumMod val="95000"/>
                    <a:lumOff val="5000"/>
                  </a:schemeClr>
                </a:solidFill>
              </a:rPr>
              <a:t>best checkpoint</a:t>
            </a:r>
            <a:r>
              <a:rPr kumimoji="1" lang="ja-JP" altLang="en-US" sz="1400">
                <a:solidFill>
                  <a:schemeClr val="tx1">
                    <a:lumMod val="95000"/>
                    <a:lumOff val="5000"/>
                  </a:schemeClr>
                </a:solidFill>
              </a:rPr>
              <a:t>を選定</a:t>
            </a:r>
            <a:endParaRPr kumimoji="1" lang="ja-JP" altLang="en-US" sz="1400" dirty="0">
              <a:solidFill>
                <a:schemeClr val="tx1">
                  <a:lumMod val="95000"/>
                  <a:lumOff val="5000"/>
                </a:schemeClr>
              </a:solidFill>
            </a:endParaRPr>
          </a:p>
        </p:txBody>
      </p:sp>
      <p:sp>
        <p:nvSpPr>
          <p:cNvPr id="4" name="テキスト ボックス 3">
            <a:extLst>
              <a:ext uri="{FF2B5EF4-FFF2-40B4-BE49-F238E27FC236}">
                <a16:creationId xmlns:a16="http://schemas.microsoft.com/office/drawing/2014/main" id="{B902A4DF-2992-0606-C295-83594694E2D2}"/>
              </a:ext>
            </a:extLst>
          </p:cNvPr>
          <p:cNvSpPr txBox="1"/>
          <p:nvPr/>
        </p:nvSpPr>
        <p:spPr>
          <a:xfrm>
            <a:off x="3826685" y="5695935"/>
            <a:ext cx="4996804"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最初の学習が終了後</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より長いアミノ酸配列で</a:t>
            </a:r>
            <a:r>
              <a:rPr kumimoji="1" lang="en-US" altLang="ja-JP" sz="1400" dirty="0">
                <a:solidFill>
                  <a:schemeClr val="tx1">
                    <a:lumMod val="95000"/>
                    <a:lumOff val="5000"/>
                  </a:schemeClr>
                </a:solidFill>
              </a:rPr>
              <a:t>fine tuning</a:t>
            </a:r>
            <a:endParaRPr kumimoji="1" lang="ja-JP" altLang="en-US" sz="1400" dirty="0">
              <a:solidFill>
                <a:schemeClr val="tx1">
                  <a:lumMod val="95000"/>
                  <a:lumOff val="5000"/>
                </a:schemeClr>
              </a:solidFill>
            </a:endParaRPr>
          </a:p>
        </p:txBody>
      </p:sp>
      <p:sp>
        <p:nvSpPr>
          <p:cNvPr id="6" name="テキスト ボックス 5">
            <a:extLst>
              <a:ext uri="{FF2B5EF4-FFF2-40B4-BE49-F238E27FC236}">
                <a16:creationId xmlns:a16="http://schemas.microsoft.com/office/drawing/2014/main" id="{D8CB3EB9-2C22-F54E-E2DC-E7FAFB75A45B}"/>
              </a:ext>
            </a:extLst>
          </p:cNvPr>
          <p:cNvSpPr txBox="1"/>
          <p:nvPr/>
        </p:nvSpPr>
        <p:spPr>
          <a:xfrm>
            <a:off x="3826685" y="6125052"/>
            <a:ext cx="4822015"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Protein Data Bank(PDB)</a:t>
            </a:r>
            <a:r>
              <a:rPr kumimoji="1" lang="ja-JP" altLang="en-US" sz="1400" dirty="0">
                <a:solidFill>
                  <a:schemeClr val="tx1">
                    <a:lumMod val="95000"/>
                    <a:lumOff val="5000"/>
                  </a:schemeClr>
                </a:solidFill>
              </a:rPr>
              <a:t>の構造データを</a:t>
            </a:r>
            <a:r>
              <a:rPr kumimoji="1" lang="en-US" altLang="ja-JP" sz="1400" dirty="0">
                <a:solidFill>
                  <a:schemeClr val="tx1">
                    <a:lumMod val="95000"/>
                    <a:lumOff val="5000"/>
                  </a:schemeClr>
                </a:solidFill>
              </a:rPr>
              <a:t>time-split</a:t>
            </a:r>
            <a:r>
              <a:rPr kumimoji="1" lang="ja-JP" altLang="en-US" sz="1400" dirty="0">
                <a:solidFill>
                  <a:schemeClr val="tx1">
                    <a:lumMod val="95000"/>
                    <a:lumOff val="5000"/>
                  </a:schemeClr>
                </a:solidFill>
              </a:rPr>
              <a:t>して学習及び評価に使用</a:t>
            </a:r>
          </a:p>
        </p:txBody>
      </p:sp>
    </p:spTree>
    <p:extLst>
      <p:ext uri="{BB962C8B-B14F-4D97-AF65-F5344CB8AC3E}">
        <p14:creationId xmlns:p14="http://schemas.microsoft.com/office/powerpoint/2010/main" val="4098188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FEE4-D05C-B948-E490-4B2C79B7440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31060B3-3758-44C8-E6D0-FA927D80350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C2DCFC18-F675-AF8B-BFBB-EB23693C7DF2}"/>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E3A9D9DF-7862-B1D8-1D0D-4EBD0A2795E3}"/>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865BE4D1-6BAC-4DEE-8219-8034C134B7F6}"/>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Model limitation</a:t>
            </a:r>
            <a:endParaRPr kumimoji="1" lang="ja-JP" altLang="en-US" dirty="0">
              <a:solidFill>
                <a:schemeClr val="bg1">
                  <a:lumMod val="85000"/>
                </a:schemeClr>
              </a:solidFill>
            </a:endParaRPr>
          </a:p>
        </p:txBody>
      </p:sp>
      <p:sp>
        <p:nvSpPr>
          <p:cNvPr id="2" name="テキスト ボックス 1">
            <a:extLst>
              <a:ext uri="{FF2B5EF4-FFF2-40B4-BE49-F238E27FC236}">
                <a16:creationId xmlns:a16="http://schemas.microsoft.com/office/drawing/2014/main" id="{D6F0BB4B-50EF-3FC0-0651-B5D4BFC1FF05}"/>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063AFC42-0B91-7517-61E5-51530AB84250}"/>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F1ECAAA6-CE53-9B73-EA49-49FE1E13FB56}"/>
              </a:ext>
            </a:extLst>
          </p:cNvPr>
          <p:cNvSpPr/>
          <p:nvPr/>
        </p:nvSpPr>
        <p:spPr>
          <a:xfrm>
            <a:off x="342899" y="2095356"/>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1,3</a:t>
            </a:r>
            <a:endParaRPr kumimoji="1" lang="en-US" altLang="ja-JP" sz="1600" b="1" dirty="0"/>
          </a:p>
        </p:txBody>
      </p:sp>
      <p:sp>
        <p:nvSpPr>
          <p:cNvPr id="6" name="正方形/長方形 5">
            <a:extLst>
              <a:ext uri="{FF2B5EF4-FFF2-40B4-BE49-F238E27FC236}">
                <a16:creationId xmlns:a16="http://schemas.microsoft.com/office/drawing/2014/main" id="{748781B6-6BE0-EF7B-3455-D12BE1CFBF1C}"/>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A22C8145-F46F-31B6-8ABD-395D19F66AA5}"/>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1424363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D5202-38EA-F2C1-9617-04A9F4B319F8}"/>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B5CECAC-E19C-C83C-0FF1-FF7490AE4473}"/>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タンパク質</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低分子複合体</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E1F56D8A-257C-64A6-9C43-1CF6E27DD1CD}"/>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57F8EC40-4D12-1297-71A3-E1C611C5C8E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sp>
        <p:nvSpPr>
          <p:cNvPr id="7" name="テキスト ボックス 6">
            <a:extLst>
              <a:ext uri="{FF2B5EF4-FFF2-40B4-BE49-F238E27FC236}">
                <a16:creationId xmlns:a16="http://schemas.microsoft.com/office/drawing/2014/main" id="{37F19414-0D6A-D654-2AF8-0D9331AB524D}"/>
              </a:ext>
            </a:extLst>
          </p:cNvPr>
          <p:cNvSpPr txBox="1"/>
          <p:nvPr/>
        </p:nvSpPr>
        <p:spPr>
          <a:xfrm>
            <a:off x="47625" y="900455"/>
            <a:ext cx="8382000" cy="1343125"/>
          </a:xfrm>
          <a:prstGeom prst="rect">
            <a:avLst/>
          </a:prstGeom>
          <a:noFill/>
        </p:spPr>
        <p:txBody>
          <a:bodyPr wrap="square" rtlCol="0">
            <a:spAutoFit/>
          </a:bodyPr>
          <a:lstStyle/>
          <a:p>
            <a:pPr>
              <a:lnSpc>
                <a:spcPct val="150000"/>
              </a:lnSpc>
            </a:pPr>
            <a:r>
              <a:rPr kumimoji="1" lang="ja-JP" altLang="en-US" sz="1400" dirty="0">
                <a:solidFill>
                  <a:schemeClr val="tx1">
                    <a:lumMod val="95000"/>
                    <a:lumOff val="5000"/>
                  </a:schemeClr>
                </a:solidFill>
              </a:rPr>
              <a:t>タンパク質</a:t>
            </a:r>
            <a:r>
              <a:rPr kumimoji="1" lang="en-US" altLang="ja-JP" sz="1400" dirty="0">
                <a:solidFill>
                  <a:schemeClr val="tx1">
                    <a:lumMod val="95000"/>
                    <a:lumOff val="5000"/>
                  </a:schemeClr>
                </a:solidFill>
              </a:rPr>
              <a:t> – </a:t>
            </a:r>
            <a:r>
              <a:rPr kumimoji="1" lang="ja-JP" altLang="en-US" sz="1400" dirty="0">
                <a:solidFill>
                  <a:schemeClr val="tx1">
                    <a:lumMod val="95000"/>
                    <a:lumOff val="5000"/>
                  </a:schemeClr>
                </a:solidFill>
              </a:rPr>
              <a:t>低分子複合体の構造予測を</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ドッキング手法として既存手法と比較</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複合体を生成した後</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タンパク質部分を正解のタンパク質に揃えた上でリガンド部分を正解と比較</a:t>
            </a:r>
          </a:p>
          <a:p>
            <a:pPr>
              <a:lnSpc>
                <a:spcPct val="150000"/>
              </a:lnSpc>
            </a:pPr>
            <a:r>
              <a:rPr kumimoji="1" lang="en-US" altLang="ja-JP" sz="1400" dirty="0" err="1">
                <a:solidFill>
                  <a:schemeClr val="tx1">
                    <a:lumMod val="95000"/>
                    <a:lumOff val="5000"/>
                  </a:schemeClr>
                </a:solidFill>
              </a:rPr>
              <a:t>PoseBusters</a:t>
            </a:r>
            <a:r>
              <a:rPr kumimoji="1" lang="ja-JP" altLang="en-US" sz="1400" dirty="0">
                <a:solidFill>
                  <a:schemeClr val="tx1">
                    <a:lumMod val="95000"/>
                    <a:lumOff val="5000"/>
                  </a:schemeClr>
                </a:solidFill>
              </a:rPr>
              <a:t>データセットについて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予測と正解の</a:t>
            </a:r>
            <a:r>
              <a:rPr kumimoji="1" lang="en-US" altLang="ja-JP" sz="1400" dirty="0">
                <a:solidFill>
                  <a:schemeClr val="tx1">
                    <a:lumMod val="95000"/>
                    <a:lumOff val="5000"/>
                  </a:schemeClr>
                </a:solidFill>
              </a:rPr>
              <a:t>RMSD</a:t>
            </a:r>
            <a:r>
              <a:rPr kumimoji="1" lang="ja-JP" altLang="en-US" sz="1400" dirty="0">
                <a:solidFill>
                  <a:schemeClr val="tx1">
                    <a:lumMod val="95000"/>
                    <a:lumOff val="5000"/>
                  </a:schemeClr>
                </a:solidFill>
              </a:rPr>
              <a:t>が</a:t>
            </a:r>
            <a:r>
              <a:rPr kumimoji="1" lang="en-US" altLang="ja-JP" sz="1400" dirty="0">
                <a:solidFill>
                  <a:schemeClr val="tx1">
                    <a:lumMod val="95000"/>
                    <a:lumOff val="5000"/>
                  </a:schemeClr>
                </a:solidFill>
              </a:rPr>
              <a:t>2Å</a:t>
            </a:r>
            <a:r>
              <a:rPr kumimoji="1" lang="ja-JP" altLang="en-US" sz="1400" dirty="0">
                <a:solidFill>
                  <a:schemeClr val="tx1">
                    <a:lumMod val="95000"/>
                    <a:lumOff val="5000"/>
                  </a:schemeClr>
                </a:solidFill>
              </a:rPr>
              <a:t>以下だった予測の割合で評価</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(Docking</a:t>
            </a:r>
            <a:r>
              <a:rPr kumimoji="1" lang="ja-JP" altLang="en-US" sz="1400" dirty="0">
                <a:solidFill>
                  <a:schemeClr val="tx1">
                    <a:lumMod val="95000"/>
                    <a:lumOff val="5000"/>
                  </a:schemeClr>
                </a:solidFill>
              </a:rPr>
              <a:t>スコア評価ではよく使われる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pic>
        <p:nvPicPr>
          <p:cNvPr id="2" name="Picture 2" descr="Extended Data Fig. 4">
            <a:extLst>
              <a:ext uri="{FF2B5EF4-FFF2-40B4-BE49-F238E27FC236}">
                <a16:creationId xmlns:a16="http://schemas.microsoft.com/office/drawing/2014/main" id="{4A5FBD77-BB8F-F699-FC13-4A05D3022F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3" r="35242" b="68156"/>
          <a:stretch/>
        </p:blipFill>
        <p:spPr bwMode="auto">
          <a:xfrm>
            <a:off x="44551" y="2650723"/>
            <a:ext cx="6677025" cy="279143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5FA9F19-791B-FD21-8EE4-D2FA29B8CB39}"/>
              </a:ext>
            </a:extLst>
          </p:cNvPr>
          <p:cNvSpPr txBox="1"/>
          <p:nvPr/>
        </p:nvSpPr>
        <p:spPr>
          <a:xfrm>
            <a:off x="80551" y="5667504"/>
            <a:ext cx="8382000" cy="1019959"/>
          </a:xfrm>
          <a:prstGeom prst="rect">
            <a:avLst/>
          </a:prstGeom>
          <a:noFill/>
        </p:spPr>
        <p:txBody>
          <a:bodyPr wrap="square" rtlCol="0">
            <a:spAutoFit/>
          </a:bodyPr>
          <a:lstStyle/>
          <a:p>
            <a:pPr>
              <a:lnSpc>
                <a:spcPct val="150000"/>
              </a:lnSpc>
            </a:pPr>
            <a:r>
              <a:rPr kumimoji="1" lang="en-US" altLang="ja-JP" sz="1400" dirty="0">
                <a:solidFill>
                  <a:schemeClr val="tx1">
                    <a:lumMod val="95000"/>
                    <a:lumOff val="5000"/>
                  </a:schemeClr>
                </a:solidFill>
              </a:rPr>
              <a:t>RFAA(AF3</a:t>
            </a:r>
            <a:r>
              <a:rPr kumimoji="1" lang="ja-JP" altLang="en-US" sz="1400" dirty="0">
                <a:solidFill>
                  <a:schemeClr val="tx1">
                    <a:lumMod val="95000"/>
                    <a:lumOff val="5000"/>
                  </a:schemeClr>
                </a:solidFill>
              </a:rPr>
              <a:t>と同じくタンパク質構造を使わない</a:t>
            </a:r>
            <a:r>
              <a:rPr kumimoji="1" lang="en-US" altLang="ja-JP" sz="1400" dirty="0">
                <a:solidFill>
                  <a:schemeClr val="tx1">
                    <a:lumMod val="95000"/>
                    <a:lumOff val="5000"/>
                  </a:schemeClr>
                </a:solidFill>
              </a:rPr>
              <a:t>baseline)</a:t>
            </a:r>
            <a:r>
              <a:rPr kumimoji="1" lang="ja-JP" altLang="en-US" sz="1400" dirty="0">
                <a:solidFill>
                  <a:schemeClr val="tx1">
                    <a:lumMod val="95000"/>
                    <a:lumOff val="5000"/>
                  </a:schemeClr>
                </a:solidFill>
              </a:rPr>
              <a:t>を上回る予測精度を示した。</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タンパク質構造や</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それに加えて</a:t>
            </a:r>
            <a:r>
              <a:rPr kumimoji="1" lang="en-US" altLang="ja-JP" sz="1400" dirty="0">
                <a:solidFill>
                  <a:schemeClr val="tx1">
                    <a:lumMod val="95000"/>
                    <a:lumOff val="5000"/>
                  </a:schemeClr>
                </a:solidFill>
              </a:rPr>
              <a:t>pocket</a:t>
            </a:r>
            <a:r>
              <a:rPr kumimoji="1" lang="ja-JP" altLang="en-US" sz="1400" dirty="0">
                <a:solidFill>
                  <a:schemeClr val="tx1">
                    <a:lumMod val="95000"/>
                    <a:lumOff val="5000"/>
                  </a:schemeClr>
                </a:solidFill>
              </a:rPr>
              <a:t>のある残基の情報も使う手法もほとんど上回った。</a:t>
            </a:r>
          </a:p>
          <a:p>
            <a:pPr>
              <a:lnSpc>
                <a:spcPct val="150000"/>
              </a:lnSpc>
            </a:pPr>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で</a:t>
            </a:r>
            <a:r>
              <a:rPr kumimoji="1" lang="en-US" altLang="ja-JP" sz="1400" dirty="0">
                <a:solidFill>
                  <a:schemeClr val="tx1">
                    <a:lumMod val="95000"/>
                    <a:lumOff val="5000"/>
                  </a:schemeClr>
                </a:solidFill>
              </a:rPr>
              <a:t>pocket</a:t>
            </a:r>
            <a:r>
              <a:rPr kumimoji="1" lang="ja-JP" altLang="en-US" sz="1400" dirty="0">
                <a:solidFill>
                  <a:schemeClr val="tx1">
                    <a:lumMod val="95000"/>
                    <a:lumOff val="5000"/>
                  </a:schemeClr>
                </a:solidFill>
              </a:rPr>
              <a:t>のある残基情報を使うモデルを学習した場合</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全ての手法を上回った。</a:t>
            </a:r>
          </a:p>
        </p:txBody>
      </p:sp>
      <p:sp>
        <p:nvSpPr>
          <p:cNvPr id="16" name="正方形/長方形 15">
            <a:extLst>
              <a:ext uri="{FF2B5EF4-FFF2-40B4-BE49-F238E27FC236}">
                <a16:creationId xmlns:a16="http://schemas.microsoft.com/office/drawing/2014/main" id="{0965FF7E-5252-0A8C-3DCF-3A4678FCAB5A}"/>
              </a:ext>
            </a:extLst>
          </p:cNvPr>
          <p:cNvSpPr/>
          <p:nvPr/>
        </p:nvSpPr>
        <p:spPr>
          <a:xfrm>
            <a:off x="44551" y="2393914"/>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pic>
        <p:nvPicPr>
          <p:cNvPr id="17" name="Picture 2" descr="Extended Data Fig. 3">
            <a:extLst>
              <a:ext uri="{FF2B5EF4-FFF2-40B4-BE49-F238E27FC236}">
                <a16:creationId xmlns:a16="http://schemas.microsoft.com/office/drawing/2014/main" id="{7746C7DE-0F7C-5AAA-9486-61CE87620B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2" r="68229"/>
          <a:stretch/>
        </p:blipFill>
        <p:spPr bwMode="auto">
          <a:xfrm>
            <a:off x="6826200" y="2657073"/>
            <a:ext cx="2217788" cy="13383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xtended Data Fig. 3">
            <a:extLst>
              <a:ext uri="{FF2B5EF4-FFF2-40B4-BE49-F238E27FC236}">
                <a16:creationId xmlns:a16="http://schemas.microsoft.com/office/drawing/2014/main" id="{3554BE76-A283-24B3-71DB-4221F10045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208" r="34583"/>
          <a:stretch/>
        </p:blipFill>
        <p:spPr bwMode="auto">
          <a:xfrm>
            <a:off x="6826200" y="4089458"/>
            <a:ext cx="2217788" cy="1338320"/>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C7025FEC-087E-2EF4-D4DF-3FCC4A829127}"/>
              </a:ext>
            </a:extLst>
          </p:cNvPr>
          <p:cNvSpPr txBox="1"/>
          <p:nvPr/>
        </p:nvSpPr>
        <p:spPr>
          <a:xfrm>
            <a:off x="7039744" y="2431725"/>
            <a:ext cx="1790700"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予測構造の例</a:t>
            </a:r>
          </a:p>
        </p:txBody>
      </p:sp>
    </p:spTree>
    <p:extLst>
      <p:ext uri="{BB962C8B-B14F-4D97-AF65-F5344CB8AC3E}">
        <p14:creationId xmlns:p14="http://schemas.microsoft.com/office/powerpoint/2010/main" val="250641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96F1-D51B-14FA-A5D9-AB77B17A7549}"/>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60F24D42-EE32-8DF6-8AF1-009525AB447F}"/>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核酸とタンパク質</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核酸複合体</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E1E67FD7-ECE1-BBF4-6026-A0914ADA1EA4}"/>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12B42319-C29C-AC7D-EEAC-8D160B4BF140}"/>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sp>
        <p:nvSpPr>
          <p:cNvPr id="3" name="テキスト ボックス 2">
            <a:extLst>
              <a:ext uri="{FF2B5EF4-FFF2-40B4-BE49-F238E27FC236}">
                <a16:creationId xmlns:a16="http://schemas.microsoft.com/office/drawing/2014/main" id="{0004862B-CE7E-1D84-8D5E-4F93C9BEB2C9}"/>
              </a:ext>
            </a:extLst>
          </p:cNvPr>
          <p:cNvSpPr txBox="1"/>
          <p:nvPr/>
        </p:nvSpPr>
        <p:spPr>
          <a:xfrm>
            <a:off x="36499" y="880446"/>
            <a:ext cx="326847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つのデータセットで評価を行った。</a:t>
            </a:r>
          </a:p>
        </p:txBody>
      </p:sp>
      <p:sp>
        <p:nvSpPr>
          <p:cNvPr id="8" name="テキスト ボックス 7">
            <a:extLst>
              <a:ext uri="{FF2B5EF4-FFF2-40B4-BE49-F238E27FC236}">
                <a16:creationId xmlns:a16="http://schemas.microsoft.com/office/drawing/2014/main" id="{FB346DBE-6FD4-C05A-928D-43333BD58715}"/>
              </a:ext>
            </a:extLst>
          </p:cNvPr>
          <p:cNvSpPr txBox="1"/>
          <p:nvPr/>
        </p:nvSpPr>
        <p:spPr>
          <a:xfrm>
            <a:off x="625576" y="3204468"/>
            <a:ext cx="4572000" cy="307777"/>
          </a:xfrm>
          <a:prstGeom prst="rect">
            <a:avLst/>
          </a:prstGeom>
          <a:noFill/>
        </p:spPr>
        <p:txBody>
          <a:bodyPr wrap="square" rtlCol="0">
            <a:spAutoFit/>
          </a:bodyPr>
          <a:lstStyle/>
          <a:p>
            <a:r>
              <a:rPr kumimoji="1" lang="en-US" altLang="ja-JP" sz="1400" dirty="0">
                <a:solidFill>
                  <a:schemeClr val="tx1">
                    <a:lumMod val="95000"/>
                    <a:lumOff val="5000"/>
                  </a:schemeClr>
                </a:solidFill>
              </a:rPr>
              <a:t>RFNA</a:t>
            </a:r>
            <a:r>
              <a:rPr kumimoji="1" lang="ja-JP" altLang="en-US" sz="1400" dirty="0">
                <a:solidFill>
                  <a:schemeClr val="tx1">
                    <a:lumMod val="95000"/>
                    <a:lumOff val="5000"/>
                  </a:schemeClr>
                </a:solidFill>
              </a:rPr>
              <a:t>を上回り</a:t>
            </a:r>
            <a:r>
              <a:rPr kumimoji="1" lang="en-US" altLang="ja-JP" sz="1400" dirty="0">
                <a:solidFill>
                  <a:schemeClr val="tx1">
                    <a:lumMod val="95000"/>
                    <a:lumOff val="5000"/>
                  </a:schemeClr>
                </a:solidFill>
              </a:rPr>
              <a:t>, AIchemy_RNA2</a:t>
            </a:r>
            <a:r>
              <a:rPr kumimoji="1" lang="ja-JP" altLang="en-US" sz="1400" dirty="0">
                <a:solidFill>
                  <a:schemeClr val="tx1">
                    <a:lumMod val="95000"/>
                    <a:lumOff val="5000"/>
                  </a:schemeClr>
                </a:solidFill>
              </a:rPr>
              <a:t>に次ぐ精度となった。</a:t>
            </a:r>
          </a:p>
        </p:txBody>
      </p:sp>
      <p:sp>
        <p:nvSpPr>
          <p:cNvPr id="16" name="テキスト ボックス 15">
            <a:extLst>
              <a:ext uri="{FF2B5EF4-FFF2-40B4-BE49-F238E27FC236}">
                <a16:creationId xmlns:a16="http://schemas.microsoft.com/office/drawing/2014/main" id="{4E02C396-7411-C056-37FC-DC94AC58E379}"/>
              </a:ext>
            </a:extLst>
          </p:cNvPr>
          <p:cNvSpPr txBox="1"/>
          <p:nvPr/>
        </p:nvSpPr>
        <p:spPr>
          <a:xfrm>
            <a:off x="162609" y="1194849"/>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1. PDB</a:t>
            </a:r>
            <a:r>
              <a:rPr kumimoji="1" lang="ja-JP" altLang="en-US" sz="1400" dirty="0">
                <a:solidFill>
                  <a:schemeClr val="tx1">
                    <a:lumMod val="95000"/>
                    <a:lumOff val="5000"/>
                  </a:schemeClr>
                </a:solidFill>
              </a:rPr>
              <a:t>テストデータのタンパク質と核酸の複合体</a:t>
            </a:r>
          </a:p>
        </p:txBody>
      </p:sp>
      <p:sp>
        <p:nvSpPr>
          <p:cNvPr id="17" name="テキスト ボックス 16">
            <a:extLst>
              <a:ext uri="{FF2B5EF4-FFF2-40B4-BE49-F238E27FC236}">
                <a16:creationId xmlns:a16="http://schemas.microsoft.com/office/drawing/2014/main" id="{F92B5741-A882-B791-EDE2-7ABCFDB918D1}"/>
              </a:ext>
            </a:extLst>
          </p:cNvPr>
          <p:cNvSpPr txBox="1"/>
          <p:nvPr/>
        </p:nvSpPr>
        <p:spPr>
          <a:xfrm>
            <a:off x="162609" y="1488294"/>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2. CASP15</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部門の利用可能なデータ</a:t>
            </a:r>
          </a:p>
        </p:txBody>
      </p:sp>
      <p:sp>
        <p:nvSpPr>
          <p:cNvPr id="18" name="テキスト ボックス 17">
            <a:extLst>
              <a:ext uri="{FF2B5EF4-FFF2-40B4-BE49-F238E27FC236}">
                <a16:creationId xmlns:a16="http://schemas.microsoft.com/office/drawing/2014/main" id="{3D432EA1-E1D6-CA01-998D-A462B9312919}"/>
              </a:ext>
            </a:extLst>
          </p:cNvPr>
          <p:cNvSpPr txBox="1"/>
          <p:nvPr/>
        </p:nvSpPr>
        <p:spPr>
          <a:xfrm>
            <a:off x="36499" y="2054973"/>
            <a:ext cx="326847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比較対象のモデル</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sp>
        <p:nvSpPr>
          <p:cNvPr id="19" name="テキスト ボックス 18">
            <a:extLst>
              <a:ext uri="{FF2B5EF4-FFF2-40B4-BE49-F238E27FC236}">
                <a16:creationId xmlns:a16="http://schemas.microsoft.com/office/drawing/2014/main" id="{CEE931A1-FEFB-A266-ECA8-A51CC52B672F}"/>
              </a:ext>
            </a:extLst>
          </p:cNvPr>
          <p:cNvSpPr txBox="1"/>
          <p:nvPr/>
        </p:nvSpPr>
        <p:spPr>
          <a:xfrm>
            <a:off x="171673" y="2369376"/>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1. RoseTTAFold2NA: RFAA</a:t>
            </a:r>
            <a:r>
              <a:rPr kumimoji="1" lang="ja-JP" altLang="en-US" sz="1400" dirty="0">
                <a:solidFill>
                  <a:schemeClr val="tx1">
                    <a:lumMod val="95000"/>
                    <a:lumOff val="5000"/>
                  </a:schemeClr>
                </a:solidFill>
              </a:rPr>
              <a:t>の前身で</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核酸複合体予測に特化したモデル</a:t>
            </a:r>
          </a:p>
        </p:txBody>
      </p:sp>
      <p:sp>
        <p:nvSpPr>
          <p:cNvPr id="20" name="テキスト ボックス 19">
            <a:extLst>
              <a:ext uri="{FF2B5EF4-FFF2-40B4-BE49-F238E27FC236}">
                <a16:creationId xmlns:a16="http://schemas.microsoft.com/office/drawing/2014/main" id="{E5086AFE-3DA9-1713-C860-7D4CD00F79E3}"/>
              </a:ext>
            </a:extLst>
          </p:cNvPr>
          <p:cNvSpPr txBox="1"/>
          <p:nvPr/>
        </p:nvSpPr>
        <p:spPr>
          <a:xfrm>
            <a:off x="171673" y="2662821"/>
            <a:ext cx="8277771" cy="307777"/>
          </a:xfrm>
          <a:prstGeom prst="rect">
            <a:avLst/>
          </a:prstGeom>
          <a:noFill/>
        </p:spPr>
        <p:txBody>
          <a:bodyPr wrap="square" rtlCol="0">
            <a:spAutoFit/>
          </a:bodyPr>
          <a:lstStyle/>
          <a:p>
            <a:r>
              <a:rPr kumimoji="1" lang="en-US" altLang="ja-JP" sz="1400" dirty="0">
                <a:solidFill>
                  <a:schemeClr val="tx1">
                    <a:lumMod val="95000"/>
                    <a:lumOff val="5000"/>
                  </a:schemeClr>
                </a:solidFill>
              </a:rPr>
              <a:t>2. AIchemy_RNA2: CASP15</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RNA</a:t>
            </a:r>
            <a:r>
              <a:rPr kumimoji="1" lang="ja-JP" altLang="en-US" sz="1400" dirty="0">
                <a:solidFill>
                  <a:schemeClr val="tx1">
                    <a:lumMod val="95000"/>
                    <a:lumOff val="5000"/>
                  </a:schemeClr>
                </a:solidFill>
              </a:rPr>
              <a:t>部門の最善モデル</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人間による出力の選別を行っている</a:t>
            </a:r>
            <a:r>
              <a:rPr kumimoji="1" lang="en-US" altLang="ja-JP" sz="1400" dirty="0">
                <a:solidFill>
                  <a:schemeClr val="tx1">
                    <a:lumMod val="95000"/>
                    <a:lumOff val="5000"/>
                  </a:schemeClr>
                </a:solidFill>
              </a:rPr>
              <a:t>) </a:t>
            </a:r>
            <a:endParaRPr kumimoji="1" lang="ja-JP" altLang="en-US" sz="1400" dirty="0">
              <a:solidFill>
                <a:schemeClr val="tx1">
                  <a:lumMod val="95000"/>
                  <a:lumOff val="5000"/>
                </a:schemeClr>
              </a:solidFill>
            </a:endParaRPr>
          </a:p>
        </p:txBody>
      </p:sp>
      <p:sp>
        <p:nvSpPr>
          <p:cNvPr id="22" name="テキスト ボックス 21">
            <a:extLst>
              <a:ext uri="{FF2B5EF4-FFF2-40B4-BE49-F238E27FC236}">
                <a16:creationId xmlns:a16="http://schemas.microsoft.com/office/drawing/2014/main" id="{C6F4EA5E-25FA-E677-3848-07B4AFF525F7}"/>
              </a:ext>
            </a:extLst>
          </p:cNvPr>
          <p:cNvSpPr txBox="1"/>
          <p:nvPr/>
        </p:nvSpPr>
        <p:spPr>
          <a:xfrm>
            <a:off x="4570425" y="859256"/>
            <a:ext cx="259250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評価指標</a:t>
            </a:r>
            <a:r>
              <a:rPr kumimoji="1" lang="en-US" altLang="ja-JP" sz="1400" dirty="0">
                <a:solidFill>
                  <a:schemeClr val="tx1">
                    <a:lumMod val="95000"/>
                    <a:lumOff val="5000"/>
                  </a:schemeClr>
                </a:solidFill>
              </a:rPr>
              <a:t>: interface LDDT</a:t>
            </a:r>
            <a:endParaRPr kumimoji="1" lang="ja-JP" altLang="en-US" sz="1400" dirty="0">
              <a:solidFill>
                <a:schemeClr val="tx1">
                  <a:lumMod val="95000"/>
                  <a:lumOff val="5000"/>
                </a:schemeClr>
              </a:solidFill>
            </a:endParaRPr>
          </a:p>
        </p:txBody>
      </p:sp>
      <p:sp>
        <p:nvSpPr>
          <p:cNvPr id="23" name="テキスト ボックス 22">
            <a:extLst>
              <a:ext uri="{FF2B5EF4-FFF2-40B4-BE49-F238E27FC236}">
                <a16:creationId xmlns:a16="http://schemas.microsoft.com/office/drawing/2014/main" id="{2549CEFD-7F20-3A8E-1321-24F792A6B60D}"/>
              </a:ext>
            </a:extLst>
          </p:cNvPr>
          <p:cNvSpPr txBox="1"/>
          <p:nvPr/>
        </p:nvSpPr>
        <p:spPr>
          <a:xfrm>
            <a:off x="4698111" y="1155289"/>
            <a:ext cx="4409390" cy="738664"/>
          </a:xfrm>
          <a:prstGeom prst="rect">
            <a:avLst/>
          </a:prstGeom>
          <a:noFill/>
        </p:spPr>
        <p:txBody>
          <a:bodyPr wrap="square" rtlCol="0">
            <a:spAutoFit/>
          </a:bodyPr>
          <a:lstStyle/>
          <a:p>
            <a:r>
              <a:rPr kumimoji="1" lang="ja-JP" altLang="en-US" sz="1400" dirty="0">
                <a:solidFill>
                  <a:schemeClr val="tx1">
                    <a:lumMod val="95000"/>
                    <a:lumOff val="5000"/>
                  </a:schemeClr>
                </a:solidFill>
              </a:rPr>
              <a:t>タンパク質と核酸の一定距離以下の原子ペアのうち</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その距離を誤差一定以下で予測できたものの割合</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等でも用いている</a:t>
            </a:r>
            <a:r>
              <a:rPr kumimoji="1" lang="en-US" altLang="ja-JP" sz="1400" dirty="0">
                <a:solidFill>
                  <a:schemeClr val="tx1">
                    <a:lumMod val="95000"/>
                    <a:lumOff val="5000"/>
                  </a:schemeClr>
                </a:solidFill>
              </a:rPr>
              <a:t>)</a:t>
            </a:r>
            <a:endParaRPr kumimoji="1" lang="ja-JP" altLang="en-US" sz="1400" dirty="0">
              <a:solidFill>
                <a:schemeClr val="tx1">
                  <a:lumMod val="95000"/>
                  <a:lumOff val="5000"/>
                </a:schemeClr>
              </a:solidFill>
            </a:endParaRPr>
          </a:p>
        </p:txBody>
      </p:sp>
      <p:grpSp>
        <p:nvGrpSpPr>
          <p:cNvPr id="32" name="グループ化 31">
            <a:extLst>
              <a:ext uri="{FF2B5EF4-FFF2-40B4-BE49-F238E27FC236}">
                <a16:creationId xmlns:a16="http://schemas.microsoft.com/office/drawing/2014/main" id="{EDD1C92A-D1D5-4958-5109-BA67CB917236}"/>
              </a:ext>
            </a:extLst>
          </p:cNvPr>
          <p:cNvGrpSpPr/>
          <p:nvPr/>
        </p:nvGrpSpPr>
        <p:grpSpPr>
          <a:xfrm>
            <a:off x="247649" y="3806929"/>
            <a:ext cx="3266583" cy="3047572"/>
            <a:chOff x="998516" y="3780786"/>
            <a:chExt cx="3344392" cy="3157782"/>
          </a:xfrm>
        </p:grpSpPr>
        <p:pic>
          <p:nvPicPr>
            <p:cNvPr id="5" name="Picture 2" descr="Fig. 1">
              <a:extLst>
                <a:ext uri="{FF2B5EF4-FFF2-40B4-BE49-F238E27FC236}">
                  <a16:creationId xmlns:a16="http://schemas.microsoft.com/office/drawing/2014/main" id="{CD5E759A-D457-44EF-1D2E-7BBE53C532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12" t="34406" r="49991" b="31667"/>
            <a:stretch/>
          </p:blipFill>
          <p:spPr bwMode="auto">
            <a:xfrm>
              <a:off x="1279184" y="3780786"/>
              <a:ext cx="3063724" cy="3157782"/>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CFF7383B-AF75-2D9B-2A87-EF82C2A7967A}"/>
                </a:ext>
              </a:extLst>
            </p:cNvPr>
            <p:cNvSpPr txBox="1"/>
            <p:nvPr/>
          </p:nvSpPr>
          <p:spPr>
            <a:xfrm rot="16200000">
              <a:off x="327609" y="4906774"/>
              <a:ext cx="1618813" cy="276999"/>
            </a:xfrm>
            <a:prstGeom prst="rect">
              <a:avLst/>
            </a:prstGeom>
            <a:noFill/>
          </p:spPr>
          <p:txBody>
            <a:bodyPr wrap="square" rtlCol="0">
              <a:spAutoFit/>
            </a:bodyPr>
            <a:lstStyle/>
            <a:p>
              <a:pPr algn="ctr"/>
              <a:r>
                <a:rPr kumimoji="1" lang="en-US" altLang="ja-JP" sz="1200" dirty="0">
                  <a:solidFill>
                    <a:schemeClr val="tx1">
                      <a:lumMod val="95000"/>
                      <a:lumOff val="5000"/>
                    </a:schemeClr>
                  </a:solidFill>
                </a:rPr>
                <a:t>Interface LDDT</a:t>
              </a:r>
              <a:endParaRPr kumimoji="1" lang="ja-JP" altLang="en-US" sz="1200" dirty="0">
                <a:solidFill>
                  <a:schemeClr val="tx1">
                    <a:lumMod val="95000"/>
                    <a:lumOff val="5000"/>
                  </a:schemeClr>
                </a:solidFill>
              </a:endParaRPr>
            </a:p>
          </p:txBody>
        </p:sp>
      </p:grpSp>
      <p:sp>
        <p:nvSpPr>
          <p:cNvPr id="27" name="正方形/長方形 26">
            <a:extLst>
              <a:ext uri="{FF2B5EF4-FFF2-40B4-BE49-F238E27FC236}">
                <a16:creationId xmlns:a16="http://schemas.microsoft.com/office/drawing/2014/main" id="{8CDAB93D-1FEC-F574-0492-C50F71FC7B29}"/>
              </a:ext>
            </a:extLst>
          </p:cNvPr>
          <p:cNvSpPr/>
          <p:nvPr/>
        </p:nvSpPr>
        <p:spPr>
          <a:xfrm>
            <a:off x="60527" y="3199081"/>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pic>
        <p:nvPicPr>
          <p:cNvPr id="28" name="Picture 2" descr="Extended Data Fig. 5">
            <a:extLst>
              <a:ext uri="{FF2B5EF4-FFF2-40B4-BE49-F238E27FC236}">
                <a16:creationId xmlns:a16="http://schemas.microsoft.com/office/drawing/2014/main" id="{39B2C806-64DC-D813-7017-2407FA115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205" t="3219" r="12288" b="63195"/>
          <a:stretch/>
        </p:blipFill>
        <p:spPr bwMode="auto">
          <a:xfrm>
            <a:off x="3571100" y="3777183"/>
            <a:ext cx="2387390" cy="30773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Extended Data Fig. 5">
            <a:extLst>
              <a:ext uri="{FF2B5EF4-FFF2-40B4-BE49-F238E27FC236}">
                <a16:creationId xmlns:a16="http://schemas.microsoft.com/office/drawing/2014/main" id="{5B522B98-FF35-2E93-B8C2-79289C74FD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523" t="15227" b="80884"/>
          <a:stretch/>
        </p:blipFill>
        <p:spPr bwMode="auto">
          <a:xfrm>
            <a:off x="3022909" y="3695377"/>
            <a:ext cx="982647" cy="26670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2B393974-7E10-49BB-FADC-34166105516D}"/>
              </a:ext>
            </a:extLst>
          </p:cNvPr>
          <p:cNvSpPr txBox="1"/>
          <p:nvPr/>
        </p:nvSpPr>
        <p:spPr>
          <a:xfrm>
            <a:off x="162609" y="1786187"/>
            <a:ext cx="6063417" cy="307777"/>
          </a:xfrm>
          <a:prstGeom prst="rect">
            <a:avLst/>
          </a:prstGeom>
          <a:noFill/>
        </p:spPr>
        <p:txBody>
          <a:bodyPr wrap="square" rtlCol="0">
            <a:spAutoFit/>
          </a:bodyPr>
          <a:lstStyle/>
          <a:p>
            <a:r>
              <a:rPr kumimoji="1" lang="en-US" altLang="ja-JP" sz="1400" dirty="0">
                <a:solidFill>
                  <a:schemeClr val="tx1">
                    <a:lumMod val="95000"/>
                    <a:lumOff val="5000"/>
                  </a:schemeClr>
                </a:solidFill>
              </a:rPr>
              <a:t>3. PDB</a:t>
            </a:r>
            <a:r>
              <a:rPr kumimoji="1" lang="ja-JP" altLang="en-US" sz="1400" dirty="0">
                <a:solidFill>
                  <a:schemeClr val="tx1">
                    <a:lumMod val="95000"/>
                    <a:lumOff val="5000"/>
                  </a:schemeClr>
                </a:solidFill>
              </a:rPr>
              <a:t>テストデータの核酸のみの構造</a:t>
            </a:r>
          </a:p>
        </p:txBody>
      </p:sp>
      <p:sp>
        <p:nvSpPr>
          <p:cNvPr id="33" name="テキスト ボックス 32">
            <a:extLst>
              <a:ext uri="{FF2B5EF4-FFF2-40B4-BE49-F238E27FC236}">
                <a16:creationId xmlns:a16="http://schemas.microsoft.com/office/drawing/2014/main" id="{B971FC60-5456-50BE-889E-FB4A52F2235F}"/>
              </a:ext>
            </a:extLst>
          </p:cNvPr>
          <p:cNvSpPr txBox="1"/>
          <p:nvPr/>
        </p:nvSpPr>
        <p:spPr>
          <a:xfrm>
            <a:off x="6658744" y="3549994"/>
            <a:ext cx="1790700"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予測構造の例</a:t>
            </a:r>
          </a:p>
        </p:txBody>
      </p:sp>
      <p:pic>
        <p:nvPicPr>
          <p:cNvPr id="35" name="Picture 2" descr="Fig. 1">
            <a:extLst>
              <a:ext uri="{FF2B5EF4-FFF2-40B4-BE49-F238E27FC236}">
                <a16:creationId xmlns:a16="http://schemas.microsoft.com/office/drawing/2014/main" id="{33A79E1C-D0F8-34C9-F2EC-283BC3094B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4" r="61587" b="70304"/>
          <a:stretch/>
        </p:blipFill>
        <p:spPr bwMode="auto">
          <a:xfrm>
            <a:off x="6235090" y="3962198"/>
            <a:ext cx="2728495" cy="203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853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50EC2-C845-C8DA-9230-69C3432E3A2D}"/>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31C7BCDB-5942-616A-B1BA-2A7DC6408F6A}"/>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共有結合修飾</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A7744A05-677D-D9C6-9827-AF146C790AF9}"/>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65804A01-70E4-A5AC-D2EC-CFD398D659AB}"/>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1,3 </a:t>
            </a:r>
            <a:r>
              <a:rPr kumimoji="1" lang="ja-JP" altLang="en-US" sz="2200" b="1" dirty="0"/>
              <a:t>様々な複合体に対する予測精度</a:t>
            </a:r>
          </a:p>
        </p:txBody>
      </p:sp>
      <p:pic>
        <p:nvPicPr>
          <p:cNvPr id="2" name="Picture 2" descr="Fig. 1">
            <a:extLst>
              <a:ext uri="{FF2B5EF4-FFF2-40B4-BE49-F238E27FC236}">
                <a16:creationId xmlns:a16="http://schemas.microsoft.com/office/drawing/2014/main" id="{FD07A74A-360D-110D-5673-CE34C8F558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9" t="34584" r="23956" b="30694"/>
          <a:stretch/>
        </p:blipFill>
        <p:spPr bwMode="auto">
          <a:xfrm>
            <a:off x="44551" y="971550"/>
            <a:ext cx="23050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867CF66-D666-269D-15CE-EC620146C6AD}"/>
              </a:ext>
            </a:extLst>
          </p:cNvPr>
          <p:cNvSpPr txBox="1"/>
          <p:nvPr/>
        </p:nvSpPr>
        <p:spPr>
          <a:xfrm>
            <a:off x="2414176" y="865286"/>
            <a:ext cx="6675748"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PDB</a:t>
            </a:r>
            <a:r>
              <a:rPr kumimoji="1" lang="ja-JP" altLang="en-US" sz="1400" dirty="0">
                <a:solidFill>
                  <a:schemeClr val="tx1">
                    <a:lumMod val="95000"/>
                    <a:lumOff val="5000"/>
                  </a:schemeClr>
                </a:solidFill>
              </a:rPr>
              <a:t>のテストデータのうち</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リガンドや糖鎖が共有結合している構造について</a:t>
            </a:r>
            <a:r>
              <a:rPr kumimoji="1" lang="en-US" altLang="ja-JP" sz="1400" dirty="0">
                <a:solidFill>
                  <a:schemeClr val="tx1">
                    <a:lumMod val="95000"/>
                    <a:lumOff val="5000"/>
                  </a:schemeClr>
                </a:solidFill>
              </a:rPr>
              <a:t>, RMSD</a:t>
            </a:r>
            <a:r>
              <a:rPr kumimoji="1" lang="ja-JP" altLang="en-US" sz="1400" dirty="0">
                <a:solidFill>
                  <a:schemeClr val="tx1">
                    <a:lumMod val="95000"/>
                    <a:lumOff val="5000"/>
                  </a:schemeClr>
                </a:solidFill>
              </a:rPr>
              <a:t>が</a:t>
            </a:r>
            <a:r>
              <a:rPr kumimoji="1" lang="en-US" altLang="ja-JP" sz="1400" dirty="0">
                <a:solidFill>
                  <a:schemeClr val="tx1">
                    <a:lumMod val="95000"/>
                    <a:lumOff val="5000"/>
                  </a:schemeClr>
                </a:solidFill>
              </a:rPr>
              <a:t>2Å</a:t>
            </a:r>
            <a:r>
              <a:rPr kumimoji="1" lang="ja-JP" altLang="en-US" sz="1400" dirty="0">
                <a:solidFill>
                  <a:schemeClr val="tx1">
                    <a:lumMod val="95000"/>
                    <a:lumOff val="5000"/>
                  </a:schemeClr>
                </a:solidFill>
              </a:rPr>
              <a:t>以下だったものの割合を表示</a:t>
            </a:r>
          </a:p>
        </p:txBody>
      </p:sp>
      <p:sp>
        <p:nvSpPr>
          <p:cNvPr id="6" name="テキスト ボックス 5">
            <a:extLst>
              <a:ext uri="{FF2B5EF4-FFF2-40B4-BE49-F238E27FC236}">
                <a16:creationId xmlns:a16="http://schemas.microsoft.com/office/drawing/2014/main" id="{3BDB1E47-1931-9531-234F-F4F57E7C50FD}"/>
              </a:ext>
            </a:extLst>
          </p:cNvPr>
          <p:cNvSpPr txBox="1"/>
          <p:nvPr/>
        </p:nvSpPr>
        <p:spPr>
          <a:xfrm>
            <a:off x="80550" y="3445798"/>
            <a:ext cx="4491449" cy="369332"/>
          </a:xfrm>
          <a:prstGeom prst="rect">
            <a:avLst/>
          </a:prstGeom>
          <a:noFill/>
        </p:spPr>
        <p:txBody>
          <a:bodyPr wrap="square" rtlCol="0">
            <a:spAutoFit/>
          </a:bodyPr>
          <a:lstStyle/>
          <a:p>
            <a:r>
              <a:rPr kumimoji="1" lang="ja-JP" altLang="en-US" dirty="0">
                <a:solidFill>
                  <a:schemeClr val="tx1">
                    <a:lumMod val="95000"/>
                    <a:lumOff val="5000"/>
                  </a:schemeClr>
                </a:solidFill>
              </a:rPr>
              <a:t>タンパク質の単量体と複合体</a:t>
            </a:r>
            <a:endParaRPr kumimoji="1" lang="en-US" altLang="ja-JP" dirty="0">
              <a:solidFill>
                <a:schemeClr val="tx1">
                  <a:lumMod val="95000"/>
                  <a:lumOff val="5000"/>
                </a:schemeClr>
              </a:solidFill>
            </a:endParaRPr>
          </a:p>
        </p:txBody>
      </p:sp>
      <p:sp>
        <p:nvSpPr>
          <p:cNvPr id="7" name="正方形/長方形 6">
            <a:extLst>
              <a:ext uri="{FF2B5EF4-FFF2-40B4-BE49-F238E27FC236}">
                <a16:creationId xmlns:a16="http://schemas.microsoft.com/office/drawing/2014/main" id="{F04ABD54-53E4-3341-7CC7-1949C434ABD1}"/>
              </a:ext>
            </a:extLst>
          </p:cNvPr>
          <p:cNvSpPr/>
          <p:nvPr/>
        </p:nvSpPr>
        <p:spPr>
          <a:xfrm>
            <a:off x="44551" y="3467701"/>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9" name="正方形/長方形 8">
            <a:extLst>
              <a:ext uri="{FF2B5EF4-FFF2-40B4-BE49-F238E27FC236}">
                <a16:creationId xmlns:a16="http://schemas.microsoft.com/office/drawing/2014/main" id="{999E4925-2390-09DC-FAA8-3A5BD28A5E20}"/>
              </a:ext>
            </a:extLst>
          </p:cNvPr>
          <p:cNvSpPr/>
          <p:nvPr/>
        </p:nvSpPr>
        <p:spPr>
          <a:xfrm>
            <a:off x="2482951" y="1440503"/>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sp>
        <p:nvSpPr>
          <p:cNvPr id="10" name="テキスト ボックス 9">
            <a:extLst>
              <a:ext uri="{FF2B5EF4-FFF2-40B4-BE49-F238E27FC236}">
                <a16:creationId xmlns:a16="http://schemas.microsoft.com/office/drawing/2014/main" id="{980CD88D-D0BA-FD46-9322-BF4662F7B476}"/>
              </a:ext>
            </a:extLst>
          </p:cNvPr>
          <p:cNvSpPr txBox="1"/>
          <p:nvPr/>
        </p:nvSpPr>
        <p:spPr>
          <a:xfrm>
            <a:off x="2423701" y="1751805"/>
            <a:ext cx="667574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共有結合修飾についても正確に予測できた。</a:t>
            </a:r>
          </a:p>
        </p:txBody>
      </p:sp>
      <p:pic>
        <p:nvPicPr>
          <p:cNvPr id="11" name="Picture 2" descr="Fig. 1">
            <a:extLst>
              <a:ext uri="{FF2B5EF4-FFF2-40B4-BE49-F238E27FC236}">
                <a16:creationId xmlns:a16="http://schemas.microsoft.com/office/drawing/2014/main" id="{87E2AF56-F5B7-2A92-D513-228EBE1265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475" t="34305" b="31806"/>
          <a:stretch/>
        </p:blipFill>
        <p:spPr bwMode="auto">
          <a:xfrm>
            <a:off x="34925" y="3815130"/>
            <a:ext cx="2395515" cy="2673045"/>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9792E935-7CE7-A149-FE3D-1E1245DA7FAA}"/>
              </a:ext>
            </a:extLst>
          </p:cNvPr>
          <p:cNvSpPr txBox="1"/>
          <p:nvPr/>
        </p:nvSpPr>
        <p:spPr>
          <a:xfrm>
            <a:off x="2396815" y="3855264"/>
            <a:ext cx="6675748" cy="95410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PDB</a:t>
            </a:r>
            <a:r>
              <a:rPr kumimoji="1" lang="ja-JP" altLang="en-US" sz="1400" dirty="0">
                <a:solidFill>
                  <a:schemeClr val="tx1">
                    <a:lumMod val="95000"/>
                    <a:lumOff val="5000"/>
                  </a:schemeClr>
                </a:solidFill>
              </a:rPr>
              <a:t>のテストデータのうち</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単量体 </a:t>
            </a:r>
            <a:r>
              <a:rPr kumimoji="1" lang="en-US" altLang="ja-JP" sz="1400" dirty="0">
                <a:solidFill>
                  <a:schemeClr val="tx1">
                    <a:lumMod val="95000"/>
                    <a:lumOff val="5000"/>
                  </a:schemeClr>
                </a:solidFill>
              </a:rPr>
              <a:t>‥ LDDT</a:t>
            </a:r>
          </a:p>
          <a:p>
            <a:r>
              <a:rPr kumimoji="1" lang="ja-JP" altLang="en-US" sz="1400" dirty="0">
                <a:solidFill>
                  <a:schemeClr val="tx1">
                    <a:lumMod val="95000"/>
                    <a:lumOff val="5000"/>
                  </a:schemeClr>
                </a:solidFill>
              </a:rPr>
              <a:t>　　複合体 </a:t>
            </a:r>
            <a:r>
              <a:rPr kumimoji="1" lang="en-US" altLang="ja-JP" sz="1400" dirty="0">
                <a:solidFill>
                  <a:schemeClr val="tx1">
                    <a:lumMod val="95000"/>
                    <a:lumOff val="5000"/>
                  </a:schemeClr>
                </a:solidFill>
              </a:rPr>
              <a:t>‥ </a:t>
            </a:r>
            <a:r>
              <a:rPr kumimoji="1" lang="en-US" altLang="ja-JP" sz="1400" dirty="0" err="1">
                <a:solidFill>
                  <a:schemeClr val="tx1">
                    <a:lumMod val="95000"/>
                    <a:lumOff val="5000"/>
                  </a:schemeClr>
                </a:solidFill>
              </a:rPr>
              <a:t>DockQ</a:t>
            </a:r>
            <a:r>
              <a:rPr kumimoji="1" lang="en-US" altLang="ja-JP" sz="1400" dirty="0">
                <a:solidFill>
                  <a:schemeClr val="tx1">
                    <a:lumMod val="95000"/>
                    <a:lumOff val="5000"/>
                  </a:schemeClr>
                </a:solidFill>
              </a:rPr>
              <a:t> &gt; 0.23</a:t>
            </a: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中程度の予測結果</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だったものの割合</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を表示</a:t>
            </a:r>
            <a:endParaRPr kumimoji="1" lang="en-US" altLang="ja-JP" sz="1400" dirty="0">
              <a:solidFill>
                <a:schemeClr val="tx1">
                  <a:lumMod val="95000"/>
                  <a:lumOff val="5000"/>
                </a:schemeClr>
              </a:solidFill>
            </a:endParaRPr>
          </a:p>
        </p:txBody>
      </p:sp>
      <p:sp>
        <p:nvSpPr>
          <p:cNvPr id="21" name="正方形/長方形 20">
            <a:extLst>
              <a:ext uri="{FF2B5EF4-FFF2-40B4-BE49-F238E27FC236}">
                <a16:creationId xmlns:a16="http://schemas.microsoft.com/office/drawing/2014/main" id="{36ED1C2E-9A4C-B840-BF76-5FD0ED3F4AF7}"/>
              </a:ext>
            </a:extLst>
          </p:cNvPr>
          <p:cNvSpPr/>
          <p:nvPr/>
        </p:nvSpPr>
        <p:spPr>
          <a:xfrm>
            <a:off x="2499316" y="5274669"/>
            <a:ext cx="565049"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ja-JP" altLang="en-US" sz="1600" b="1" dirty="0"/>
              <a:t>結果</a:t>
            </a:r>
            <a:endParaRPr kumimoji="1" lang="en-US" altLang="ja-JP" sz="1600" b="1" dirty="0"/>
          </a:p>
        </p:txBody>
      </p:sp>
      <p:sp>
        <p:nvSpPr>
          <p:cNvPr id="24" name="テキスト ボックス 23">
            <a:extLst>
              <a:ext uri="{FF2B5EF4-FFF2-40B4-BE49-F238E27FC236}">
                <a16:creationId xmlns:a16="http://schemas.microsoft.com/office/drawing/2014/main" id="{24BC05BD-959D-793B-E24B-9B06710EE923}"/>
              </a:ext>
            </a:extLst>
          </p:cNvPr>
          <p:cNvSpPr txBox="1"/>
          <p:nvPr/>
        </p:nvSpPr>
        <p:spPr>
          <a:xfrm>
            <a:off x="2440066" y="5585971"/>
            <a:ext cx="663249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全体的に精度が向上し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特にタンパク質と抗体の複合体構造について精度が大きく向上した。</a:t>
            </a:r>
          </a:p>
        </p:txBody>
      </p:sp>
      <p:sp>
        <p:nvSpPr>
          <p:cNvPr id="26" name="正方形/長方形 25">
            <a:extLst>
              <a:ext uri="{FF2B5EF4-FFF2-40B4-BE49-F238E27FC236}">
                <a16:creationId xmlns:a16="http://schemas.microsoft.com/office/drawing/2014/main" id="{CFC7ED24-E5F3-A649-B68C-6263C3E33F40}"/>
              </a:ext>
            </a:extLst>
          </p:cNvPr>
          <p:cNvSpPr/>
          <p:nvPr/>
        </p:nvSpPr>
        <p:spPr>
          <a:xfrm>
            <a:off x="80550" y="6534583"/>
            <a:ext cx="1436024" cy="4571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421737E-64E5-5DD3-1358-22ED4C8A5CF4}"/>
              </a:ext>
            </a:extLst>
          </p:cNvPr>
          <p:cNvSpPr/>
          <p:nvPr/>
        </p:nvSpPr>
        <p:spPr>
          <a:xfrm>
            <a:off x="1628341" y="6534582"/>
            <a:ext cx="720000" cy="4571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CEF95364-822B-D03B-0D69-E49EA4432C11}"/>
              </a:ext>
            </a:extLst>
          </p:cNvPr>
          <p:cNvSpPr txBox="1"/>
          <p:nvPr/>
        </p:nvSpPr>
        <p:spPr>
          <a:xfrm>
            <a:off x="306077" y="6580301"/>
            <a:ext cx="890999"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複合体</a:t>
            </a:r>
          </a:p>
        </p:txBody>
      </p:sp>
      <p:sp>
        <p:nvSpPr>
          <p:cNvPr id="36" name="テキスト ボックス 35">
            <a:extLst>
              <a:ext uri="{FF2B5EF4-FFF2-40B4-BE49-F238E27FC236}">
                <a16:creationId xmlns:a16="http://schemas.microsoft.com/office/drawing/2014/main" id="{889BE462-7FC0-CBAA-1898-24A1294802DE}"/>
              </a:ext>
            </a:extLst>
          </p:cNvPr>
          <p:cNvSpPr txBox="1"/>
          <p:nvPr/>
        </p:nvSpPr>
        <p:spPr>
          <a:xfrm>
            <a:off x="1516574" y="6557441"/>
            <a:ext cx="890999" cy="307777"/>
          </a:xfrm>
          <a:prstGeom prst="rect">
            <a:avLst/>
          </a:prstGeom>
          <a:noFill/>
        </p:spPr>
        <p:txBody>
          <a:bodyPr wrap="square" rtlCol="0">
            <a:spAutoFit/>
          </a:bodyPr>
          <a:lstStyle/>
          <a:p>
            <a:pPr algn="ctr"/>
            <a:r>
              <a:rPr kumimoji="1" lang="ja-JP" altLang="en-US" sz="1400" dirty="0">
                <a:solidFill>
                  <a:schemeClr val="tx1">
                    <a:lumMod val="95000"/>
                    <a:lumOff val="5000"/>
                  </a:schemeClr>
                </a:solidFill>
              </a:rPr>
              <a:t>単量体</a:t>
            </a:r>
          </a:p>
        </p:txBody>
      </p:sp>
      <p:sp>
        <p:nvSpPr>
          <p:cNvPr id="37" name="テキスト ボックス 36">
            <a:extLst>
              <a:ext uri="{FF2B5EF4-FFF2-40B4-BE49-F238E27FC236}">
                <a16:creationId xmlns:a16="http://schemas.microsoft.com/office/drawing/2014/main" id="{99EBA263-8F32-1EF3-7D4E-A506366DE585}"/>
              </a:ext>
            </a:extLst>
          </p:cNvPr>
          <p:cNvSpPr txBox="1"/>
          <p:nvPr/>
        </p:nvSpPr>
        <p:spPr>
          <a:xfrm>
            <a:off x="2423701" y="4838527"/>
            <a:ext cx="6675748"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を複合体予測に応用した</a:t>
            </a:r>
            <a:r>
              <a:rPr kumimoji="1" lang="en-US" altLang="ja-JP" sz="1400" dirty="0">
                <a:solidFill>
                  <a:schemeClr val="tx1">
                    <a:lumMod val="95000"/>
                    <a:lumOff val="5000"/>
                  </a:schemeClr>
                </a:solidFill>
              </a:rPr>
              <a:t>AlphaFold-Multimer</a:t>
            </a:r>
            <a:r>
              <a:rPr kumimoji="1" lang="ja-JP" altLang="en-US" sz="1400" dirty="0">
                <a:solidFill>
                  <a:schemeClr val="tx1">
                    <a:lumMod val="95000"/>
                    <a:lumOff val="5000"/>
                  </a:schemeClr>
                </a:solidFill>
              </a:rPr>
              <a:t>と比較</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087197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7993F-38D2-DA81-D5DB-7D71760C9C8C}"/>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4133BE83-4B69-F510-CFE3-3A1F1A6A6DEF}"/>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2B9A6BD0-3FF1-249E-9E8D-9D843231C605}"/>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70A6D751-240B-DEEB-8E9D-6E2583006208}"/>
              </a:ext>
            </a:extLst>
          </p:cNvPr>
          <p:cNvSpPr txBox="1"/>
          <p:nvPr/>
        </p:nvSpPr>
        <p:spPr>
          <a:xfrm>
            <a:off x="1392173" y="3057465"/>
            <a:ext cx="6315544"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ja-JP" altLang="en-US" dirty="0"/>
              <a:t>予測の信頼性評価</a:t>
            </a:r>
          </a:p>
        </p:txBody>
      </p:sp>
      <p:sp>
        <p:nvSpPr>
          <p:cNvPr id="12" name="テキスト ボックス 11">
            <a:extLst>
              <a:ext uri="{FF2B5EF4-FFF2-40B4-BE49-F238E27FC236}">
                <a16:creationId xmlns:a16="http://schemas.microsoft.com/office/drawing/2014/main" id="{EC7E7E57-8150-5BD4-293F-D31895D11043}"/>
              </a:ext>
            </a:extLst>
          </p:cNvPr>
          <p:cNvSpPr txBox="1"/>
          <p:nvPr/>
        </p:nvSpPr>
        <p:spPr>
          <a:xfrm>
            <a:off x="1392174" y="4038054"/>
            <a:ext cx="6315544" cy="369332"/>
          </a:xfrm>
          <a:prstGeom prst="rect">
            <a:avLst/>
          </a:prstGeom>
          <a:noFill/>
        </p:spPr>
        <p:txBody>
          <a:bodyPr wrap="square" rtlCol="0">
            <a:spAutoFit/>
          </a:bodyPr>
          <a:lstStyle/>
          <a:p>
            <a:r>
              <a:rPr kumimoji="1" lang="en-US" altLang="ja-JP" dirty="0">
                <a:solidFill>
                  <a:schemeClr val="bg1">
                    <a:lumMod val="85000"/>
                  </a:schemeClr>
                </a:solidFill>
              </a:rPr>
              <a:t>Model limitation</a:t>
            </a:r>
            <a:endParaRPr kumimoji="1" lang="ja-JP" altLang="en-US" dirty="0">
              <a:solidFill>
                <a:schemeClr val="bg1">
                  <a:lumMod val="85000"/>
                </a:schemeClr>
              </a:solidFill>
            </a:endParaRPr>
          </a:p>
        </p:txBody>
      </p:sp>
      <p:sp>
        <p:nvSpPr>
          <p:cNvPr id="2" name="テキスト ボックス 1">
            <a:extLst>
              <a:ext uri="{FF2B5EF4-FFF2-40B4-BE49-F238E27FC236}">
                <a16:creationId xmlns:a16="http://schemas.microsoft.com/office/drawing/2014/main" id="{F68925D9-3549-8781-778A-E27B6D5630E3}"/>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E93F0962-1728-4650-81E8-5F1129A5CDF3}"/>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BEFF1E80-F43A-E44A-FAA3-01A8EA20728F}"/>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9491C66C-46E9-5076-2AA0-CB0F16B7A748}"/>
              </a:ext>
            </a:extLst>
          </p:cNvPr>
          <p:cNvSpPr/>
          <p:nvPr/>
        </p:nvSpPr>
        <p:spPr>
          <a:xfrm>
            <a:off x="342899" y="307594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3B648CD3-0D41-94A1-F9A7-21DA86E89F3C}"/>
              </a:ext>
            </a:extLst>
          </p:cNvPr>
          <p:cNvSpPr/>
          <p:nvPr/>
        </p:nvSpPr>
        <p:spPr>
          <a:xfrm>
            <a:off x="342899" y="406216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205519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70DF-154D-D27F-8672-49849B1300D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81257871-891B-34D4-B895-4761C1A6715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t>
            </a:r>
            <a:r>
              <a:rPr kumimoji="1" lang="ja-JP" altLang="en-US" sz="2200" b="1" dirty="0"/>
              <a:t>今年のノーベル賞</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1E51CD05-A6DC-6C28-43C7-A44AA62B0BF4}"/>
              </a:ext>
            </a:extLst>
          </p:cNvPr>
          <p:cNvSpPr txBox="1"/>
          <p:nvPr/>
        </p:nvSpPr>
        <p:spPr>
          <a:xfrm>
            <a:off x="208825" y="530563"/>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物理学賞</a:t>
            </a:r>
            <a:endParaRPr kumimoji="1" lang="en-US" altLang="ja-JP" sz="1600" u="sng" dirty="0">
              <a:solidFill>
                <a:schemeClr val="tx1">
                  <a:lumMod val="85000"/>
                  <a:lumOff val="15000"/>
                </a:schemeClr>
              </a:solidFill>
              <a:latin typeface="+mj-lt"/>
            </a:endParaRPr>
          </a:p>
        </p:txBody>
      </p:sp>
      <p:sp>
        <p:nvSpPr>
          <p:cNvPr id="8" name="テキスト ボックス 7">
            <a:extLst>
              <a:ext uri="{FF2B5EF4-FFF2-40B4-BE49-F238E27FC236}">
                <a16:creationId xmlns:a16="http://schemas.microsoft.com/office/drawing/2014/main" id="{A3BA8320-06FD-72A8-B255-5A0770FFB463}"/>
              </a:ext>
            </a:extLst>
          </p:cNvPr>
          <p:cNvSpPr txBox="1"/>
          <p:nvPr/>
        </p:nvSpPr>
        <p:spPr>
          <a:xfrm>
            <a:off x="296090" y="2716042"/>
            <a:ext cx="1054165" cy="338554"/>
          </a:xfrm>
          <a:prstGeom prst="rect">
            <a:avLst/>
          </a:prstGeom>
          <a:noFill/>
        </p:spPr>
        <p:txBody>
          <a:bodyPr wrap="square" rtlCol="0">
            <a:spAutoFit/>
          </a:bodyPr>
          <a:lstStyle/>
          <a:p>
            <a:r>
              <a:rPr kumimoji="1" lang="ja-JP" altLang="en-US" sz="1600" u="sng" dirty="0">
                <a:solidFill>
                  <a:schemeClr val="tx1">
                    <a:lumMod val="85000"/>
                    <a:lumOff val="15000"/>
                  </a:schemeClr>
                </a:solidFill>
                <a:latin typeface="+mj-lt"/>
              </a:rPr>
              <a:t>化学賞</a:t>
            </a:r>
            <a:endParaRPr kumimoji="1" lang="en-US" altLang="ja-JP" sz="1600" u="sng" dirty="0">
              <a:solidFill>
                <a:schemeClr val="tx1">
                  <a:lumMod val="85000"/>
                  <a:lumOff val="15000"/>
                </a:schemeClr>
              </a:solidFill>
              <a:latin typeface="+mj-lt"/>
            </a:endParaRPr>
          </a:p>
        </p:txBody>
      </p:sp>
      <p:sp>
        <p:nvSpPr>
          <p:cNvPr id="9" name="テキスト ボックス 8">
            <a:extLst>
              <a:ext uri="{FF2B5EF4-FFF2-40B4-BE49-F238E27FC236}">
                <a16:creationId xmlns:a16="http://schemas.microsoft.com/office/drawing/2014/main" id="{B69564BF-5ED0-BCF8-820A-44B912E7D7A4}"/>
              </a:ext>
            </a:extLst>
          </p:cNvPr>
          <p:cNvSpPr txBox="1"/>
          <p:nvPr/>
        </p:nvSpPr>
        <p:spPr>
          <a:xfrm>
            <a:off x="77143" y="986395"/>
            <a:ext cx="4624433" cy="553998"/>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foundational discoveries and inventions that enable machine learning with artificial neural networks”</a:t>
            </a:r>
            <a:endParaRPr kumimoji="1" lang="en-US" altLang="ja-JP" sz="1500" dirty="0">
              <a:solidFill>
                <a:schemeClr val="tx1">
                  <a:lumMod val="85000"/>
                  <a:lumOff val="15000"/>
                </a:schemeClr>
              </a:solidFill>
            </a:endParaRPr>
          </a:p>
        </p:txBody>
      </p:sp>
      <p:sp>
        <p:nvSpPr>
          <p:cNvPr id="10" name="テキスト ボックス 9">
            <a:extLst>
              <a:ext uri="{FF2B5EF4-FFF2-40B4-BE49-F238E27FC236}">
                <a16:creationId xmlns:a16="http://schemas.microsoft.com/office/drawing/2014/main" id="{3B315452-6445-F022-995C-F467FEED162A}"/>
              </a:ext>
            </a:extLst>
          </p:cNvPr>
          <p:cNvSpPr txBox="1"/>
          <p:nvPr/>
        </p:nvSpPr>
        <p:spPr>
          <a:xfrm>
            <a:off x="637636" y="3124215"/>
            <a:ext cx="3087369" cy="569387"/>
          </a:xfrm>
          <a:prstGeom prst="rect">
            <a:avLst/>
          </a:prstGeom>
          <a:noFill/>
        </p:spPr>
        <p:txBody>
          <a:bodyPr wrap="square" rtlCol="0">
            <a:spAutoFit/>
          </a:bodyPr>
          <a:lstStyle/>
          <a:p>
            <a:pPr algn="ctr"/>
            <a:r>
              <a:rPr lang="en-US" altLang="ja-JP" sz="1500" b="0" i="0" dirty="0">
                <a:solidFill>
                  <a:srgbClr val="2E2A25"/>
                </a:solidFill>
                <a:effectLst/>
                <a:latin typeface="Alfred Serif Regular"/>
              </a:rPr>
              <a:t>“for computational protein design”</a:t>
            </a:r>
          </a:p>
          <a:p>
            <a:pPr algn="ctr"/>
            <a:r>
              <a:rPr kumimoji="1" lang="en-US" altLang="ja-JP" sz="1500" dirty="0">
                <a:solidFill>
                  <a:srgbClr val="2E2A25"/>
                </a:solidFill>
                <a:latin typeface="Alfred Serif Regular"/>
              </a:rPr>
              <a:t>“</a:t>
            </a:r>
            <a:r>
              <a:rPr lang="en-US" altLang="ja-JP" sz="1500" b="0" i="0" dirty="0">
                <a:solidFill>
                  <a:srgbClr val="2E2A25"/>
                </a:solidFill>
                <a:effectLst/>
                <a:latin typeface="Alfred Serif Regular"/>
              </a:rPr>
              <a:t>for protein structure prediction</a:t>
            </a:r>
            <a:r>
              <a:rPr kumimoji="1" lang="en-US" altLang="ja-JP" sz="1500" dirty="0">
                <a:solidFill>
                  <a:srgbClr val="2E2A25"/>
                </a:solidFill>
                <a:latin typeface="Alfred Serif Regular"/>
              </a:rPr>
              <a:t>”</a:t>
            </a:r>
            <a:endParaRPr kumimoji="1" lang="en-US" altLang="ja-JP" sz="1500" dirty="0">
              <a:solidFill>
                <a:schemeClr val="tx1">
                  <a:lumMod val="85000"/>
                  <a:lumOff val="15000"/>
                </a:schemeClr>
              </a:solidFill>
            </a:endParaRPr>
          </a:p>
        </p:txBody>
      </p:sp>
      <p:pic>
        <p:nvPicPr>
          <p:cNvPr id="13" name="図 12" descr="男性の顔の絵&#10;&#10;中程度の精度で自動的に生成された説明">
            <a:extLst>
              <a:ext uri="{FF2B5EF4-FFF2-40B4-BE49-F238E27FC236}">
                <a16:creationId xmlns:a16="http://schemas.microsoft.com/office/drawing/2014/main" id="{15C7D23B-6F19-79E0-0821-4E1D6C789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021" y="724303"/>
            <a:ext cx="1785257" cy="1180573"/>
          </a:xfrm>
          <a:prstGeom prst="rect">
            <a:avLst/>
          </a:prstGeom>
        </p:spPr>
      </p:pic>
      <p:pic>
        <p:nvPicPr>
          <p:cNvPr id="19" name="図 18" descr="男性の顔の絵&#10;&#10;中程度の精度で自動的に生成された説明">
            <a:extLst>
              <a:ext uri="{FF2B5EF4-FFF2-40B4-BE49-F238E27FC236}">
                <a16:creationId xmlns:a16="http://schemas.microsoft.com/office/drawing/2014/main" id="{AB6CE103-CF1C-38BD-879B-1C9D61B74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842" y="724303"/>
            <a:ext cx="1785257" cy="1180573"/>
          </a:xfrm>
          <a:prstGeom prst="rect">
            <a:avLst/>
          </a:prstGeom>
        </p:spPr>
      </p:pic>
      <p:sp>
        <p:nvSpPr>
          <p:cNvPr id="20" name="テキスト ボックス 19">
            <a:extLst>
              <a:ext uri="{FF2B5EF4-FFF2-40B4-BE49-F238E27FC236}">
                <a16:creationId xmlns:a16="http://schemas.microsoft.com/office/drawing/2014/main" id="{E2341D0E-DA3F-437D-5172-E62FF0D82F99}"/>
              </a:ext>
            </a:extLst>
          </p:cNvPr>
          <p:cNvSpPr txBox="1"/>
          <p:nvPr/>
        </p:nvSpPr>
        <p:spPr>
          <a:xfrm>
            <a:off x="4898308" y="1904875"/>
            <a:ext cx="1929517"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John Hopfield</a:t>
            </a:r>
            <a:r>
              <a:rPr kumimoji="1" lang="ja-JP" altLang="en-US" sz="1400" dirty="0">
                <a:solidFill>
                  <a:schemeClr val="tx1">
                    <a:lumMod val="85000"/>
                    <a:lumOff val="15000"/>
                  </a:schemeClr>
                </a:solidFill>
              </a:rPr>
              <a:t> </a:t>
            </a:r>
            <a:r>
              <a:rPr kumimoji="1" lang="en-US" altLang="ja-JP" sz="1400" dirty="0">
                <a:solidFill>
                  <a:schemeClr val="tx1">
                    <a:lumMod val="85000"/>
                    <a:lumOff val="15000"/>
                  </a:schemeClr>
                </a:solidFill>
              </a:rPr>
              <a:t>(91)</a:t>
            </a:r>
          </a:p>
          <a:p>
            <a:pPr algn="ctr">
              <a:lnSpc>
                <a:spcPct val="150000"/>
              </a:lnSpc>
            </a:pPr>
            <a:r>
              <a:rPr kumimoji="1" lang="en-US" altLang="ja-JP" sz="1200" dirty="0">
                <a:solidFill>
                  <a:schemeClr val="tx1">
                    <a:lumMod val="85000"/>
                    <a:lumOff val="15000"/>
                  </a:schemeClr>
                </a:solidFill>
              </a:rPr>
              <a:t>Princeton University</a:t>
            </a:r>
          </a:p>
        </p:txBody>
      </p:sp>
      <p:sp>
        <p:nvSpPr>
          <p:cNvPr id="21" name="テキスト ボックス 20">
            <a:extLst>
              <a:ext uri="{FF2B5EF4-FFF2-40B4-BE49-F238E27FC236}">
                <a16:creationId xmlns:a16="http://schemas.microsoft.com/office/drawing/2014/main" id="{3ED94DD1-7EE6-0581-50C4-67DBCDBEF1DF}"/>
              </a:ext>
            </a:extLst>
          </p:cNvPr>
          <p:cNvSpPr txBox="1"/>
          <p:nvPr/>
        </p:nvSpPr>
        <p:spPr>
          <a:xfrm>
            <a:off x="6892172" y="1904875"/>
            <a:ext cx="1992101"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Geoffrey Hinton (77)</a:t>
            </a:r>
          </a:p>
          <a:p>
            <a:pPr algn="ctr">
              <a:lnSpc>
                <a:spcPct val="150000"/>
              </a:lnSpc>
            </a:pPr>
            <a:r>
              <a:rPr kumimoji="1" lang="en-US" altLang="ja-JP" sz="1200" dirty="0">
                <a:solidFill>
                  <a:schemeClr val="tx1">
                    <a:lumMod val="85000"/>
                    <a:lumOff val="15000"/>
                  </a:schemeClr>
                </a:solidFill>
              </a:rPr>
              <a:t>University of Toronto</a:t>
            </a:r>
            <a:endParaRPr kumimoji="1" lang="en-US" altLang="ja-JP" sz="1400" dirty="0">
              <a:solidFill>
                <a:schemeClr val="tx1">
                  <a:lumMod val="85000"/>
                  <a:lumOff val="15000"/>
                </a:schemeClr>
              </a:solidFill>
            </a:endParaRPr>
          </a:p>
        </p:txBody>
      </p:sp>
      <p:pic>
        <p:nvPicPr>
          <p:cNvPr id="24" name="図 23" descr="男性の顔の絵&#10;&#10;中程度の精度で自動的に生成された説明">
            <a:extLst>
              <a:ext uri="{FF2B5EF4-FFF2-40B4-BE49-F238E27FC236}">
                <a16:creationId xmlns:a16="http://schemas.microsoft.com/office/drawing/2014/main" id="{DCC5AFAD-269A-8B06-E9B1-055D216E8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202" y="2669247"/>
            <a:ext cx="928349" cy="1392525"/>
          </a:xfrm>
          <a:prstGeom prst="rect">
            <a:avLst/>
          </a:prstGeom>
        </p:spPr>
      </p:pic>
      <p:pic>
        <p:nvPicPr>
          <p:cNvPr id="26" name="図 25" descr="男性の顔の絵&#10;&#10;低い精度で自動的に生成された説明">
            <a:extLst>
              <a:ext uri="{FF2B5EF4-FFF2-40B4-BE49-F238E27FC236}">
                <a16:creationId xmlns:a16="http://schemas.microsoft.com/office/drawing/2014/main" id="{3E514CC6-4F0C-BC0E-27F4-32E5E9FE70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4641" y="2669247"/>
            <a:ext cx="928349" cy="1392525"/>
          </a:xfrm>
          <a:prstGeom prst="rect">
            <a:avLst/>
          </a:prstGeom>
        </p:spPr>
      </p:pic>
      <p:pic>
        <p:nvPicPr>
          <p:cNvPr id="30" name="図 29" descr="男性の顔の絵&#10;&#10;低い精度で自動的に生成された説明">
            <a:extLst>
              <a:ext uri="{FF2B5EF4-FFF2-40B4-BE49-F238E27FC236}">
                <a16:creationId xmlns:a16="http://schemas.microsoft.com/office/drawing/2014/main" id="{E5D42A30-7678-F6B4-1EFC-649F0F946E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7111" y="2669247"/>
            <a:ext cx="928349" cy="1392525"/>
          </a:xfrm>
          <a:prstGeom prst="rect">
            <a:avLst/>
          </a:prstGeom>
        </p:spPr>
      </p:pic>
      <p:sp>
        <p:nvSpPr>
          <p:cNvPr id="33" name="矢印: 下 43">
            <a:extLst>
              <a:ext uri="{FF2B5EF4-FFF2-40B4-BE49-F238E27FC236}">
                <a16:creationId xmlns:a16="http://schemas.microsoft.com/office/drawing/2014/main" id="{D9CA08EE-8A5C-402F-5D6B-33A98B479BFB}"/>
              </a:ext>
            </a:extLst>
          </p:cNvPr>
          <p:cNvSpPr/>
          <p:nvPr/>
        </p:nvSpPr>
        <p:spPr>
          <a:xfrm>
            <a:off x="3879296" y="5717496"/>
            <a:ext cx="1385408" cy="461665"/>
          </a:xfrm>
          <a:prstGeom prst="downArrow">
            <a:avLst>
              <a:gd name="adj1" fmla="val 50000"/>
              <a:gd name="adj2" fmla="val 50000"/>
            </a:avLst>
          </a:prstGeom>
          <a:noFill/>
          <a:ln w="9525" cap="flat" cmpd="sng" algn="ctr">
            <a:solidFill>
              <a:srgbClr val="000000">
                <a:lumMod val="85000"/>
                <a:lumOff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ja-JP" altLang="en-US" sz="1400" b="0" i="0" u="none" strike="noStrike" kern="0" cap="none" spc="0" normalizeH="0" baseline="0" noProof="0" dirty="0">
              <a:ln>
                <a:noFill/>
              </a:ln>
              <a:solidFill>
                <a:srgbClr val="FFFFFF"/>
              </a:solidFill>
              <a:effectLst/>
              <a:uLnTx/>
              <a:uFillTx/>
              <a:latin typeface="Arial"/>
              <a:cs typeface="+mn-cs"/>
              <a:sym typeface="Arial"/>
            </a:endParaRPr>
          </a:p>
        </p:txBody>
      </p:sp>
      <p:sp>
        <p:nvSpPr>
          <p:cNvPr id="35" name="正方形/長方形 34">
            <a:extLst>
              <a:ext uri="{FF2B5EF4-FFF2-40B4-BE49-F238E27FC236}">
                <a16:creationId xmlns:a16="http://schemas.microsoft.com/office/drawing/2014/main" id="{EBED72FE-93FB-86E9-C885-6F3BC36D6EBE}"/>
              </a:ext>
            </a:extLst>
          </p:cNvPr>
          <p:cNvSpPr/>
          <p:nvPr/>
        </p:nvSpPr>
        <p:spPr>
          <a:xfrm>
            <a:off x="296090" y="5957886"/>
            <a:ext cx="1641891" cy="3385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根本班のテーマ</a:t>
            </a:r>
            <a:endParaRPr kumimoji="1" lang="en-US" altLang="ja-JP" sz="1600" dirty="0"/>
          </a:p>
        </p:txBody>
      </p:sp>
      <p:sp>
        <p:nvSpPr>
          <p:cNvPr id="38" name="テキスト ボックス 37">
            <a:extLst>
              <a:ext uri="{FF2B5EF4-FFF2-40B4-BE49-F238E27FC236}">
                <a16:creationId xmlns:a16="http://schemas.microsoft.com/office/drawing/2014/main" id="{A9EC8652-2F2E-D85B-B6A6-965C264C7B8E}"/>
              </a:ext>
            </a:extLst>
          </p:cNvPr>
          <p:cNvSpPr txBox="1"/>
          <p:nvPr/>
        </p:nvSpPr>
        <p:spPr>
          <a:xfrm>
            <a:off x="1289358" y="6296439"/>
            <a:ext cx="6565284" cy="461665"/>
          </a:xfrm>
          <a:prstGeom prst="rect">
            <a:avLst/>
          </a:prstGeom>
          <a:noFill/>
        </p:spPr>
        <p:txBody>
          <a:bodyPr wrap="square">
            <a:spAutoFit/>
          </a:bodyPr>
          <a:lstStyle/>
          <a:p>
            <a:pPr algn="ctr"/>
            <a:r>
              <a:rPr lang="ja-JP" altLang="en-US" sz="2400" dirty="0"/>
              <a:t>ノーベル物理学賞・化学賞受賞者の最新研究</a:t>
            </a:r>
          </a:p>
        </p:txBody>
      </p:sp>
      <p:sp>
        <p:nvSpPr>
          <p:cNvPr id="39" name="テキスト ボックス 38">
            <a:extLst>
              <a:ext uri="{FF2B5EF4-FFF2-40B4-BE49-F238E27FC236}">
                <a16:creationId xmlns:a16="http://schemas.microsoft.com/office/drawing/2014/main" id="{A44AC2A9-5DFD-7602-A274-EA33F8107077}"/>
              </a:ext>
            </a:extLst>
          </p:cNvPr>
          <p:cNvSpPr txBox="1"/>
          <p:nvPr/>
        </p:nvSpPr>
        <p:spPr>
          <a:xfrm>
            <a:off x="4049401" y="4061770"/>
            <a:ext cx="1929517" cy="550600"/>
          </a:xfrm>
          <a:prstGeom prst="rect">
            <a:avLst/>
          </a:prstGeom>
          <a:noFill/>
        </p:spPr>
        <p:txBody>
          <a:bodyPr wrap="square" rtlCol="0">
            <a:spAutoFit/>
          </a:bodyPr>
          <a:lstStyle/>
          <a:p>
            <a:pPr algn="ctr"/>
            <a:r>
              <a:rPr kumimoji="1" lang="en-US" altLang="ja-JP" sz="1400" dirty="0">
                <a:solidFill>
                  <a:schemeClr val="tx1">
                    <a:lumMod val="85000"/>
                    <a:lumOff val="15000"/>
                  </a:schemeClr>
                </a:solidFill>
              </a:rPr>
              <a:t>David Baker (62)</a:t>
            </a:r>
          </a:p>
          <a:p>
            <a:pPr algn="ctr">
              <a:lnSpc>
                <a:spcPct val="150000"/>
              </a:lnSpc>
            </a:pPr>
            <a:r>
              <a:rPr kumimoji="1" lang="en-US" altLang="ja-JP" sz="1200" dirty="0">
                <a:solidFill>
                  <a:schemeClr val="tx1">
                    <a:lumMod val="85000"/>
                    <a:lumOff val="15000"/>
                  </a:schemeClr>
                </a:solidFill>
              </a:rPr>
              <a:t>University of Washington</a:t>
            </a:r>
          </a:p>
        </p:txBody>
      </p:sp>
      <p:sp>
        <p:nvSpPr>
          <p:cNvPr id="41" name="テキスト ボックス 40">
            <a:extLst>
              <a:ext uri="{FF2B5EF4-FFF2-40B4-BE49-F238E27FC236}">
                <a16:creationId xmlns:a16="http://schemas.microsoft.com/office/drawing/2014/main" id="{8406341B-956B-912A-302A-5B23E1F99815}"/>
              </a:ext>
            </a:extLst>
          </p:cNvPr>
          <p:cNvSpPr txBox="1"/>
          <p:nvPr/>
        </p:nvSpPr>
        <p:spPr>
          <a:xfrm>
            <a:off x="2175362" y="4919542"/>
            <a:ext cx="4775860" cy="646331"/>
          </a:xfrm>
          <a:prstGeom prst="rect">
            <a:avLst/>
          </a:prstGeom>
          <a:noFill/>
        </p:spPr>
        <p:txBody>
          <a:bodyPr wrap="square">
            <a:spAutoFit/>
          </a:bodyPr>
          <a:lstStyle/>
          <a:p>
            <a:pPr algn="ctr"/>
            <a:r>
              <a:rPr lang="en-US" altLang="ja-JP" dirty="0"/>
              <a:t>AI</a:t>
            </a:r>
            <a:r>
              <a:rPr lang="ja-JP" altLang="en-US" dirty="0"/>
              <a:t>関連の研究者が初のノーベル賞</a:t>
            </a:r>
            <a:endParaRPr lang="en-US" altLang="ja-JP" dirty="0"/>
          </a:p>
          <a:p>
            <a:pPr algn="ctr"/>
            <a:r>
              <a:rPr lang="en-US" altLang="ja-JP" dirty="0"/>
              <a:t>(</a:t>
            </a:r>
            <a:r>
              <a:rPr lang="ja-JP" altLang="en-US" dirty="0"/>
              <a:t>しかも</a:t>
            </a:r>
            <a:r>
              <a:rPr lang="en-US" altLang="ja-JP" dirty="0"/>
              <a:t>2</a:t>
            </a:r>
            <a:r>
              <a:rPr lang="ja-JP" altLang="en-US" dirty="0"/>
              <a:t>部門</a:t>
            </a:r>
            <a:r>
              <a:rPr lang="en-US" altLang="ja-JP" dirty="0"/>
              <a:t>)</a:t>
            </a:r>
            <a:endParaRPr lang="ja-JP" altLang="en-US" dirty="0"/>
          </a:p>
        </p:txBody>
      </p:sp>
      <p:sp>
        <p:nvSpPr>
          <p:cNvPr id="51" name="星: 12 pt 50">
            <a:extLst>
              <a:ext uri="{FF2B5EF4-FFF2-40B4-BE49-F238E27FC236}">
                <a16:creationId xmlns:a16="http://schemas.microsoft.com/office/drawing/2014/main" id="{AC337E91-415F-4543-B07F-A8039F5EF453}"/>
              </a:ext>
            </a:extLst>
          </p:cNvPr>
          <p:cNvSpPr/>
          <p:nvPr/>
        </p:nvSpPr>
        <p:spPr>
          <a:xfrm>
            <a:off x="2067742" y="4738593"/>
            <a:ext cx="4991100" cy="931522"/>
          </a:xfrm>
          <a:prstGeom prst="star12">
            <a:avLst>
              <a:gd name="adj" fmla="val 40568"/>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87BDE0CA-CAC5-F7CB-6A9F-A68495D51921}"/>
              </a:ext>
            </a:extLst>
          </p:cNvPr>
          <p:cNvSpPr txBox="1"/>
          <p:nvPr/>
        </p:nvSpPr>
        <p:spPr>
          <a:xfrm>
            <a:off x="94561" y="1527836"/>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人工ニューラルネットワークを使った</a:t>
            </a:r>
            <a:endParaRPr kumimoji="1" lang="en-US" altLang="ja-JP" sz="1500" dirty="0">
              <a:solidFill>
                <a:schemeClr val="tx1">
                  <a:lumMod val="85000"/>
                  <a:lumOff val="15000"/>
                </a:schemeClr>
              </a:solidFill>
            </a:endParaRPr>
          </a:p>
          <a:p>
            <a:pPr algn="ctr"/>
            <a:r>
              <a:rPr kumimoji="1" lang="ja-JP" altLang="en-US" sz="1500" dirty="0">
                <a:solidFill>
                  <a:schemeClr val="tx1">
                    <a:lumMod val="85000"/>
                    <a:lumOff val="15000"/>
                  </a:schemeClr>
                </a:solidFill>
              </a:rPr>
              <a:t>機械学習の基盤となる発見と発明</a:t>
            </a:r>
            <a:endParaRPr kumimoji="1" lang="en-US" altLang="ja-JP" sz="1500" dirty="0">
              <a:solidFill>
                <a:schemeClr val="tx1">
                  <a:lumMod val="85000"/>
                  <a:lumOff val="15000"/>
                </a:schemeClr>
              </a:solidFill>
            </a:endParaRPr>
          </a:p>
        </p:txBody>
      </p:sp>
      <p:sp>
        <p:nvSpPr>
          <p:cNvPr id="53" name="テキスト ボックス 52">
            <a:extLst>
              <a:ext uri="{FF2B5EF4-FFF2-40B4-BE49-F238E27FC236}">
                <a16:creationId xmlns:a16="http://schemas.microsoft.com/office/drawing/2014/main" id="{A46A6F62-6587-F08A-33E6-B344D8C270BC}"/>
              </a:ext>
            </a:extLst>
          </p:cNvPr>
          <p:cNvSpPr txBox="1"/>
          <p:nvPr/>
        </p:nvSpPr>
        <p:spPr>
          <a:xfrm>
            <a:off x="-28977" y="3662493"/>
            <a:ext cx="4624433" cy="553998"/>
          </a:xfrm>
          <a:prstGeom prst="rect">
            <a:avLst/>
          </a:prstGeom>
          <a:noFill/>
        </p:spPr>
        <p:txBody>
          <a:bodyPr wrap="square" rtlCol="0">
            <a:spAutoFit/>
          </a:bodyPr>
          <a:lstStyle/>
          <a:p>
            <a:pPr algn="ctr"/>
            <a:r>
              <a:rPr kumimoji="1" lang="ja-JP" altLang="en-US" sz="1500" dirty="0">
                <a:solidFill>
                  <a:schemeClr val="tx1">
                    <a:lumMod val="85000"/>
                    <a:lumOff val="15000"/>
                  </a:schemeClr>
                </a:solidFill>
              </a:rPr>
              <a:t>コンピュータによるタンパク質の設計</a:t>
            </a:r>
            <a:r>
              <a:rPr kumimoji="1" lang="en-US" altLang="ja-JP" sz="1500" dirty="0">
                <a:solidFill>
                  <a:schemeClr val="tx1">
                    <a:lumMod val="85000"/>
                    <a:lumOff val="15000"/>
                  </a:schemeClr>
                </a:solidFill>
              </a:rPr>
              <a:t>/</a:t>
            </a:r>
          </a:p>
          <a:p>
            <a:pPr algn="ctr"/>
            <a:r>
              <a:rPr kumimoji="1" lang="ja-JP" altLang="en-US" sz="1500" dirty="0">
                <a:solidFill>
                  <a:schemeClr val="tx1">
                    <a:lumMod val="85000"/>
                    <a:lumOff val="15000"/>
                  </a:schemeClr>
                </a:solidFill>
              </a:rPr>
              <a:t>タンパク質の構造予測</a:t>
            </a:r>
            <a:endParaRPr kumimoji="1" lang="en-US" altLang="ja-JP" sz="1500" dirty="0">
              <a:solidFill>
                <a:schemeClr val="tx1">
                  <a:lumMod val="85000"/>
                  <a:lumOff val="15000"/>
                </a:schemeClr>
              </a:solidFill>
            </a:endParaRPr>
          </a:p>
        </p:txBody>
      </p:sp>
      <p:sp>
        <p:nvSpPr>
          <p:cNvPr id="54" name="テキスト ボックス 53">
            <a:extLst>
              <a:ext uri="{FF2B5EF4-FFF2-40B4-BE49-F238E27FC236}">
                <a16:creationId xmlns:a16="http://schemas.microsoft.com/office/drawing/2014/main" id="{340ADACB-EAF4-7B95-8E99-FA339C25353C}"/>
              </a:ext>
            </a:extLst>
          </p:cNvPr>
          <p:cNvSpPr txBox="1"/>
          <p:nvPr/>
        </p:nvSpPr>
        <p:spPr>
          <a:xfrm>
            <a:off x="7488437" y="4061770"/>
            <a:ext cx="1785257" cy="550600"/>
          </a:xfrm>
          <a:prstGeom prst="rect">
            <a:avLst/>
          </a:prstGeom>
          <a:noFill/>
        </p:spPr>
        <p:txBody>
          <a:bodyPr wrap="square" rtlCol="0">
            <a:spAutoFit/>
          </a:bodyPr>
          <a:lstStyle/>
          <a:p>
            <a:pPr algn="ctr"/>
            <a:r>
              <a:rPr lang="en-US" altLang="ja-JP" sz="1400" b="0" i="0" dirty="0">
                <a:effectLst/>
                <a:latin typeface="Arial" panose="020B0604020202020204" pitchFamily="34" charset="0"/>
              </a:rPr>
              <a:t>John Jumper (39)</a:t>
            </a:r>
          </a:p>
          <a:p>
            <a:pPr algn="ctr">
              <a:lnSpc>
                <a:spcPct val="150000"/>
              </a:lnSpc>
            </a:pPr>
            <a:r>
              <a:rPr kumimoji="1" lang="en-US" altLang="ja-JP" sz="1200" dirty="0">
                <a:solidFill>
                  <a:schemeClr val="tx1">
                    <a:lumMod val="85000"/>
                    <a:lumOff val="15000"/>
                  </a:schemeClr>
                </a:solidFill>
                <a:latin typeface="Arial" panose="020B0604020202020204" pitchFamily="34" charset="0"/>
              </a:rPr>
              <a:t>Google DeepMind</a:t>
            </a:r>
            <a:endParaRPr kumimoji="1" lang="en-US" altLang="ja-JP" sz="1200" dirty="0">
              <a:solidFill>
                <a:schemeClr val="tx1">
                  <a:lumMod val="85000"/>
                  <a:lumOff val="15000"/>
                </a:schemeClr>
              </a:solidFill>
            </a:endParaRPr>
          </a:p>
        </p:txBody>
      </p:sp>
      <p:sp>
        <p:nvSpPr>
          <p:cNvPr id="55" name="テキスト ボックス 54">
            <a:extLst>
              <a:ext uri="{FF2B5EF4-FFF2-40B4-BE49-F238E27FC236}">
                <a16:creationId xmlns:a16="http://schemas.microsoft.com/office/drawing/2014/main" id="{407BC450-3DB7-0653-224D-46A5C3D59A9C}"/>
              </a:ext>
            </a:extLst>
          </p:cNvPr>
          <p:cNvSpPr txBox="1"/>
          <p:nvPr/>
        </p:nvSpPr>
        <p:spPr>
          <a:xfrm>
            <a:off x="5749856" y="4061770"/>
            <a:ext cx="1929517" cy="550600"/>
          </a:xfrm>
          <a:prstGeom prst="rect">
            <a:avLst/>
          </a:prstGeom>
          <a:noFill/>
        </p:spPr>
        <p:txBody>
          <a:bodyPr wrap="square" rtlCol="0">
            <a:spAutoFit/>
          </a:bodyPr>
          <a:lstStyle/>
          <a:p>
            <a:pPr algn="ctr"/>
            <a:r>
              <a:rPr lang="en-US" altLang="ja-JP" sz="1400" b="0" i="0" dirty="0">
                <a:effectLst/>
                <a:latin typeface="Arial" panose="020B0604020202020204" pitchFamily="34" charset="0"/>
              </a:rPr>
              <a:t>Demis Hassabis (48)</a:t>
            </a:r>
          </a:p>
          <a:p>
            <a:pPr algn="ctr">
              <a:lnSpc>
                <a:spcPct val="150000"/>
              </a:lnSpc>
            </a:pPr>
            <a:r>
              <a:rPr kumimoji="1" lang="en-US" altLang="ja-JP" sz="1200" dirty="0">
                <a:solidFill>
                  <a:schemeClr val="tx1">
                    <a:lumMod val="85000"/>
                    <a:lumOff val="15000"/>
                  </a:schemeClr>
                </a:solidFill>
                <a:latin typeface="Arial" panose="020B0604020202020204" pitchFamily="34" charset="0"/>
              </a:rPr>
              <a:t>Google DeepMind</a:t>
            </a:r>
            <a:endParaRPr kumimoji="1" lang="en-US" altLang="ja-JP" sz="1200" dirty="0">
              <a:solidFill>
                <a:schemeClr val="tx1">
                  <a:lumMod val="85000"/>
                  <a:lumOff val="15000"/>
                </a:schemeClr>
              </a:solidFill>
            </a:endParaRPr>
          </a:p>
        </p:txBody>
      </p:sp>
      <p:sp>
        <p:nvSpPr>
          <p:cNvPr id="2" name="テキスト ボックス 1">
            <a:extLst>
              <a:ext uri="{FF2B5EF4-FFF2-40B4-BE49-F238E27FC236}">
                <a16:creationId xmlns:a16="http://schemas.microsoft.com/office/drawing/2014/main" id="{DA37B61B-75DA-EF49-A533-631F555BBA69}"/>
              </a:ext>
            </a:extLst>
          </p:cNvPr>
          <p:cNvSpPr txBox="1"/>
          <p:nvPr/>
        </p:nvSpPr>
        <p:spPr>
          <a:xfrm>
            <a:off x="5570559" y="2377701"/>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5" name="テキスト ボックス 4">
            <a:extLst>
              <a:ext uri="{FF2B5EF4-FFF2-40B4-BE49-F238E27FC236}">
                <a16:creationId xmlns:a16="http://schemas.microsoft.com/office/drawing/2014/main" id="{2D25C60F-37E4-737B-630B-3DA925D0A1B0}"/>
              </a:ext>
            </a:extLst>
          </p:cNvPr>
          <p:cNvSpPr txBox="1"/>
          <p:nvPr/>
        </p:nvSpPr>
        <p:spPr>
          <a:xfrm>
            <a:off x="7618132" y="2402969"/>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6" name="テキスト ボックス 5">
            <a:extLst>
              <a:ext uri="{FF2B5EF4-FFF2-40B4-BE49-F238E27FC236}">
                <a16:creationId xmlns:a16="http://schemas.microsoft.com/office/drawing/2014/main" id="{7B131168-DA71-DE3E-0F8A-3FD9DEC011B8}"/>
              </a:ext>
            </a:extLst>
          </p:cNvPr>
          <p:cNvSpPr txBox="1"/>
          <p:nvPr/>
        </p:nvSpPr>
        <p:spPr>
          <a:xfrm>
            <a:off x="4701576" y="4508503"/>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1/2</a:t>
            </a:r>
          </a:p>
        </p:txBody>
      </p:sp>
      <p:sp>
        <p:nvSpPr>
          <p:cNvPr id="7" name="テキスト ボックス 6">
            <a:extLst>
              <a:ext uri="{FF2B5EF4-FFF2-40B4-BE49-F238E27FC236}">
                <a16:creationId xmlns:a16="http://schemas.microsoft.com/office/drawing/2014/main" id="{58288BA9-6514-BE70-6B27-F4CFD4835E59}"/>
              </a:ext>
            </a:extLst>
          </p:cNvPr>
          <p:cNvSpPr txBox="1"/>
          <p:nvPr/>
        </p:nvSpPr>
        <p:spPr>
          <a:xfrm>
            <a:off x="6411042" y="4538301"/>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1/4</a:t>
            </a:r>
          </a:p>
        </p:txBody>
      </p:sp>
      <p:sp>
        <p:nvSpPr>
          <p:cNvPr id="11" name="テキスト ボックス 10">
            <a:extLst>
              <a:ext uri="{FF2B5EF4-FFF2-40B4-BE49-F238E27FC236}">
                <a16:creationId xmlns:a16="http://schemas.microsoft.com/office/drawing/2014/main" id="{3C5BDD0B-385A-1EBE-587E-9D7D72DD399A}"/>
              </a:ext>
            </a:extLst>
          </p:cNvPr>
          <p:cNvSpPr txBox="1"/>
          <p:nvPr/>
        </p:nvSpPr>
        <p:spPr>
          <a:xfrm>
            <a:off x="8048725" y="4507358"/>
            <a:ext cx="540180" cy="276999"/>
          </a:xfrm>
          <a:prstGeom prst="rect">
            <a:avLst/>
          </a:prstGeom>
          <a:noFill/>
        </p:spPr>
        <p:txBody>
          <a:bodyPr wrap="square" rtlCol="0">
            <a:spAutoFit/>
          </a:bodyPr>
          <a:lstStyle/>
          <a:p>
            <a:pPr algn="ctr"/>
            <a:r>
              <a:rPr kumimoji="1" lang="en-US" altLang="ja-JP" sz="1200" dirty="0">
                <a:solidFill>
                  <a:schemeClr val="tx1">
                    <a:lumMod val="85000"/>
                    <a:lumOff val="15000"/>
                  </a:schemeClr>
                </a:solidFill>
              </a:rPr>
              <a:t>1/4</a:t>
            </a:r>
          </a:p>
        </p:txBody>
      </p:sp>
    </p:spTree>
    <p:extLst>
      <p:ext uri="{BB962C8B-B14F-4D97-AF65-F5344CB8AC3E}">
        <p14:creationId xmlns:p14="http://schemas.microsoft.com/office/powerpoint/2010/main" val="3768676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EA643-ED18-F983-36A5-540682BA1ABE}"/>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9170AE0-C5C7-EDCE-A097-EC5A60DA4F0E}"/>
              </a:ext>
            </a:extLst>
          </p:cNvPr>
          <p:cNvSpPr txBox="1"/>
          <p:nvPr/>
        </p:nvSpPr>
        <p:spPr>
          <a:xfrm>
            <a:off x="80551" y="509220"/>
            <a:ext cx="8838514" cy="369332"/>
          </a:xfrm>
          <a:prstGeom prst="rect">
            <a:avLst/>
          </a:prstGeom>
          <a:noFill/>
        </p:spPr>
        <p:txBody>
          <a:bodyPr wrap="square" rtlCol="0">
            <a:spAutoFit/>
          </a:bodyPr>
          <a:lstStyle/>
          <a:p>
            <a:r>
              <a:rPr kumimoji="1" lang="ja-JP" altLang="en-US" dirty="0">
                <a:solidFill>
                  <a:schemeClr val="tx1">
                    <a:lumMod val="95000"/>
                    <a:lumOff val="5000"/>
                  </a:schemeClr>
                </a:solidFill>
              </a:rPr>
              <a:t>共有結合修飾</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DC1AAD0C-B423-E079-B0A2-AC28AC226149}"/>
              </a:ext>
            </a:extLst>
          </p:cNvPr>
          <p:cNvSpPr/>
          <p:nvPr/>
        </p:nvSpPr>
        <p:spPr>
          <a:xfrm>
            <a:off x="44551" y="531123"/>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正方形/長方形 12">
            <a:extLst>
              <a:ext uri="{FF2B5EF4-FFF2-40B4-BE49-F238E27FC236}">
                <a16:creationId xmlns:a16="http://schemas.microsoft.com/office/drawing/2014/main" id="{93BAA359-8513-C759-FCC8-D8003F1CD9E5}"/>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4 </a:t>
            </a:r>
            <a:r>
              <a:rPr kumimoji="1" lang="ja-JP" altLang="en-US" sz="2200" b="1" dirty="0"/>
              <a:t>予測の信頼性評価</a:t>
            </a:r>
          </a:p>
        </p:txBody>
      </p:sp>
    </p:spTree>
    <p:extLst>
      <p:ext uri="{BB962C8B-B14F-4D97-AF65-F5344CB8AC3E}">
        <p14:creationId xmlns:p14="http://schemas.microsoft.com/office/powerpoint/2010/main" val="3822156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0CADF-9D10-BE19-0D21-3B00A1CCE2E1}"/>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7E21ED-44EA-D86D-5617-39C61429C2A4}"/>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論文構成</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C2359E2F-BBBD-6998-1EF7-F5FFCDC7E820}"/>
              </a:ext>
            </a:extLst>
          </p:cNvPr>
          <p:cNvSpPr txBox="1"/>
          <p:nvPr/>
        </p:nvSpPr>
        <p:spPr>
          <a:xfrm>
            <a:off x="1397888" y="2076876"/>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様々な複合体に対する予測精度</a:t>
            </a:r>
          </a:p>
        </p:txBody>
      </p:sp>
      <p:sp>
        <p:nvSpPr>
          <p:cNvPr id="11" name="テキスト ボックス 10">
            <a:extLst>
              <a:ext uri="{FF2B5EF4-FFF2-40B4-BE49-F238E27FC236}">
                <a16:creationId xmlns:a16="http://schemas.microsoft.com/office/drawing/2014/main" id="{5C357EE9-020F-7228-C967-BF15F6D73EEC}"/>
              </a:ext>
            </a:extLst>
          </p:cNvPr>
          <p:cNvSpPr txBox="1"/>
          <p:nvPr/>
        </p:nvSpPr>
        <p:spPr>
          <a:xfrm>
            <a:off x="1392173" y="3057465"/>
            <a:ext cx="6315544" cy="369332"/>
          </a:xfrm>
          <a:prstGeom prst="rect">
            <a:avLst/>
          </a:prstGeom>
          <a:noFill/>
        </p:spPr>
        <p:txBody>
          <a:bodyPr wrap="square" rtlCol="0">
            <a:spAutoFit/>
          </a:bodyPr>
          <a:lstStyle/>
          <a:p>
            <a:r>
              <a:rPr kumimoji="1" lang="ja-JP" altLang="en-US" dirty="0">
                <a:solidFill>
                  <a:schemeClr val="bg1">
                    <a:lumMod val="85000"/>
                  </a:schemeClr>
                </a:solidFill>
              </a:rPr>
              <a:t>予測の信頼性評価</a:t>
            </a:r>
          </a:p>
        </p:txBody>
      </p:sp>
      <p:sp>
        <p:nvSpPr>
          <p:cNvPr id="12" name="テキスト ボックス 11">
            <a:extLst>
              <a:ext uri="{FF2B5EF4-FFF2-40B4-BE49-F238E27FC236}">
                <a16:creationId xmlns:a16="http://schemas.microsoft.com/office/drawing/2014/main" id="{066966C6-F3D7-1C11-BDD2-92BD7F4746A2}"/>
              </a:ext>
            </a:extLst>
          </p:cNvPr>
          <p:cNvSpPr txBox="1"/>
          <p:nvPr/>
        </p:nvSpPr>
        <p:spPr>
          <a:xfrm>
            <a:off x="1392174" y="4038054"/>
            <a:ext cx="6315544" cy="369332"/>
          </a:xfrm>
          <a:prstGeom prst="rect">
            <a:avLst/>
          </a:prstGeom>
          <a:noFill/>
        </p:spPr>
        <p:txBody>
          <a:bodyPr wrap="square" rtlCol="0">
            <a:spAutoFit/>
          </a:bodyPr>
          <a:lstStyle>
            <a:defPPr>
              <a:defRPr lang="en-US"/>
            </a:defPPr>
            <a:lvl1pPr>
              <a:defRPr kumimoji="1">
                <a:solidFill>
                  <a:schemeClr val="tx1">
                    <a:lumMod val="95000"/>
                    <a:lumOff val="5000"/>
                  </a:schemeClr>
                </a:solidFill>
              </a:defRPr>
            </a:lvl1pPr>
          </a:lstStyle>
          <a:p>
            <a:r>
              <a:rPr lang="en-US" altLang="ja-JP" dirty="0"/>
              <a:t>Model limitation</a:t>
            </a:r>
            <a:endParaRPr lang="ja-JP" altLang="en-US" dirty="0"/>
          </a:p>
        </p:txBody>
      </p:sp>
      <p:sp>
        <p:nvSpPr>
          <p:cNvPr id="2" name="テキスト ボックス 1">
            <a:extLst>
              <a:ext uri="{FF2B5EF4-FFF2-40B4-BE49-F238E27FC236}">
                <a16:creationId xmlns:a16="http://schemas.microsoft.com/office/drawing/2014/main" id="{E2836902-576F-C08A-968F-3FFFE7DC28BD}"/>
              </a:ext>
            </a:extLst>
          </p:cNvPr>
          <p:cNvSpPr txBox="1"/>
          <p:nvPr/>
        </p:nvSpPr>
        <p:spPr>
          <a:xfrm>
            <a:off x="1392173" y="1172687"/>
            <a:ext cx="4905375" cy="369332"/>
          </a:xfrm>
          <a:prstGeom prst="rect">
            <a:avLst/>
          </a:prstGeom>
          <a:noFill/>
        </p:spPr>
        <p:txBody>
          <a:bodyPr wrap="square" rtlCol="0">
            <a:spAutoFit/>
          </a:bodyPr>
          <a:lstStyle>
            <a:defPPr>
              <a:defRPr lang="en-US"/>
            </a:defPPr>
            <a:lvl1pPr>
              <a:defRPr kumimoji="1">
                <a:solidFill>
                  <a:schemeClr val="bg1">
                    <a:lumMod val="85000"/>
                  </a:schemeClr>
                </a:solidFill>
              </a:defRPr>
            </a:lvl1pPr>
          </a:lstStyle>
          <a:p>
            <a:r>
              <a:rPr lang="ja-JP" altLang="en-US" dirty="0"/>
              <a:t>提案するモデル構造と学習手法</a:t>
            </a:r>
          </a:p>
        </p:txBody>
      </p:sp>
      <p:sp>
        <p:nvSpPr>
          <p:cNvPr id="3" name="正方形/長方形 2">
            <a:extLst>
              <a:ext uri="{FF2B5EF4-FFF2-40B4-BE49-F238E27FC236}">
                <a16:creationId xmlns:a16="http://schemas.microsoft.com/office/drawing/2014/main" id="{726309A9-A4F5-FE7A-9BC7-14F7CAC71365}"/>
              </a:ext>
            </a:extLst>
          </p:cNvPr>
          <p:cNvSpPr/>
          <p:nvPr/>
        </p:nvSpPr>
        <p:spPr>
          <a:xfrm>
            <a:off x="342900" y="1191167"/>
            <a:ext cx="876300"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a:t>
            </a:r>
            <a:r>
              <a:rPr kumimoji="1" lang="en-US" altLang="ja-JP" sz="1600" b="1"/>
              <a:t>. 1,2</a:t>
            </a:r>
            <a:endParaRPr kumimoji="1" lang="en-US" altLang="ja-JP" sz="1600" b="1" dirty="0"/>
          </a:p>
        </p:txBody>
      </p:sp>
      <p:sp>
        <p:nvSpPr>
          <p:cNvPr id="5" name="正方形/長方形 4">
            <a:extLst>
              <a:ext uri="{FF2B5EF4-FFF2-40B4-BE49-F238E27FC236}">
                <a16:creationId xmlns:a16="http://schemas.microsoft.com/office/drawing/2014/main" id="{82D478AB-BE27-4E85-D381-ECCF825EEF9F}"/>
              </a:ext>
            </a:extLst>
          </p:cNvPr>
          <p:cNvSpPr/>
          <p:nvPr/>
        </p:nvSpPr>
        <p:spPr>
          <a:xfrm>
            <a:off x="342899" y="2095356"/>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1,3</a:t>
            </a:r>
          </a:p>
        </p:txBody>
      </p:sp>
      <p:sp>
        <p:nvSpPr>
          <p:cNvPr id="6" name="正方形/長方形 5">
            <a:extLst>
              <a:ext uri="{FF2B5EF4-FFF2-40B4-BE49-F238E27FC236}">
                <a16:creationId xmlns:a16="http://schemas.microsoft.com/office/drawing/2014/main" id="{2BD325A0-16FD-D333-3239-F6CF7B597268}"/>
              </a:ext>
            </a:extLst>
          </p:cNvPr>
          <p:cNvSpPr/>
          <p:nvPr/>
        </p:nvSpPr>
        <p:spPr>
          <a:xfrm>
            <a:off x="342899" y="3075945"/>
            <a:ext cx="876301" cy="306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4</a:t>
            </a:r>
          </a:p>
        </p:txBody>
      </p:sp>
      <p:sp>
        <p:nvSpPr>
          <p:cNvPr id="7" name="正方形/長方形 6">
            <a:extLst>
              <a:ext uri="{FF2B5EF4-FFF2-40B4-BE49-F238E27FC236}">
                <a16:creationId xmlns:a16="http://schemas.microsoft.com/office/drawing/2014/main" id="{1BA2D2AE-77E5-2C3E-7A95-DE871089AA08}"/>
              </a:ext>
            </a:extLst>
          </p:cNvPr>
          <p:cNvSpPr/>
          <p:nvPr/>
        </p:nvSpPr>
        <p:spPr>
          <a:xfrm>
            <a:off x="342899" y="4062165"/>
            <a:ext cx="876301"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kumimoji="1" lang="en-US" altLang="ja-JP" sz="1600" b="1" dirty="0"/>
              <a:t>Fig. 5</a:t>
            </a:r>
          </a:p>
        </p:txBody>
      </p:sp>
    </p:spTree>
    <p:extLst>
      <p:ext uri="{BB962C8B-B14F-4D97-AF65-F5344CB8AC3E}">
        <p14:creationId xmlns:p14="http://schemas.microsoft.com/office/powerpoint/2010/main" val="454234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Thank you for listening</a:t>
            </a:r>
          </a:p>
        </p:txBody>
      </p:sp>
    </p:spTree>
    <p:extLst>
      <p:ext uri="{BB962C8B-B14F-4D97-AF65-F5344CB8AC3E}">
        <p14:creationId xmlns:p14="http://schemas.microsoft.com/office/powerpoint/2010/main" val="3181368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E612EF-B031-B5C6-4F55-0BD09FD8DD89}"/>
              </a:ext>
            </a:extLst>
          </p:cNvPr>
          <p:cNvSpPr/>
          <p:nvPr/>
        </p:nvSpPr>
        <p:spPr>
          <a:xfrm>
            <a:off x="0" y="3199168"/>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bg1">
                    <a:lumMod val="95000"/>
                  </a:schemeClr>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1323856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8B1F5-8871-23E1-BC33-9CE116DC9F4B}"/>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FF02252E-2458-B5AA-A278-D9621DFD1F8A}"/>
              </a:ext>
            </a:extLst>
          </p:cNvPr>
          <p:cNvSpPr txBox="1"/>
          <p:nvPr/>
        </p:nvSpPr>
        <p:spPr>
          <a:xfrm>
            <a:off x="105461" y="2286000"/>
            <a:ext cx="4120178" cy="646331"/>
          </a:xfrm>
          <a:prstGeom prst="rect">
            <a:avLst/>
          </a:prstGeom>
          <a:noFill/>
        </p:spPr>
        <p:txBody>
          <a:bodyPr wrap="square" rtlCol="0">
            <a:spAutoFit/>
          </a:bodyPr>
          <a:lstStyle/>
          <a:p>
            <a:r>
              <a:rPr kumimoji="1" lang="en-US" altLang="ja-JP" dirty="0" err="1">
                <a:solidFill>
                  <a:schemeClr val="tx1">
                    <a:lumMod val="95000"/>
                    <a:lumOff val="5000"/>
                  </a:schemeClr>
                </a:solidFill>
              </a:rPr>
              <a:t>gnomAD</a:t>
            </a:r>
            <a:r>
              <a:rPr kumimoji="1" lang="ja-JP" altLang="en-US" dirty="0">
                <a:solidFill>
                  <a:schemeClr val="tx1">
                    <a:lumMod val="95000"/>
                    <a:lumOff val="5000"/>
                  </a:schemeClr>
                </a:solidFill>
              </a:rPr>
              <a:t>における変異の</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出現頻度と病原性予測が相関していた</a:t>
            </a:r>
            <a:endParaRPr kumimoji="1" lang="en-US" altLang="ja-JP" dirty="0">
              <a:solidFill>
                <a:schemeClr val="tx1">
                  <a:lumMod val="95000"/>
                  <a:lumOff val="5000"/>
                </a:schemeClr>
              </a:solidFill>
            </a:endParaRPr>
          </a:p>
        </p:txBody>
      </p:sp>
      <p:sp>
        <p:nvSpPr>
          <p:cNvPr id="14" name="正方形/長方形 13">
            <a:extLst>
              <a:ext uri="{FF2B5EF4-FFF2-40B4-BE49-F238E27FC236}">
                <a16:creationId xmlns:a16="http://schemas.microsoft.com/office/drawing/2014/main" id="{40332AAB-8657-DB10-43D0-90F9D37D380C}"/>
              </a:ext>
            </a:extLst>
          </p:cNvPr>
          <p:cNvSpPr/>
          <p:nvPr/>
        </p:nvSpPr>
        <p:spPr>
          <a:xfrm>
            <a:off x="69461"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5" name="テキスト ボックス 14">
            <a:extLst>
              <a:ext uri="{FF2B5EF4-FFF2-40B4-BE49-F238E27FC236}">
                <a16:creationId xmlns:a16="http://schemas.microsoft.com/office/drawing/2014/main" id="{42F5E237-3D71-CF68-A56E-42205020FFA2}"/>
              </a:ext>
            </a:extLst>
          </p:cNvPr>
          <p:cNvSpPr txBox="1"/>
          <p:nvPr/>
        </p:nvSpPr>
        <p:spPr>
          <a:xfrm>
            <a:off x="4417499" y="2286000"/>
            <a:ext cx="4801399" cy="646331"/>
          </a:xfrm>
          <a:prstGeom prst="rect">
            <a:avLst/>
          </a:prstGeom>
          <a:noFill/>
        </p:spPr>
        <p:txBody>
          <a:bodyPr wrap="square" rtlCol="0">
            <a:spAutoFit/>
          </a:bodyPr>
          <a:lstStyle/>
          <a:p>
            <a:r>
              <a:rPr kumimoji="1" lang="ja-JP" altLang="en-US" dirty="0">
                <a:solidFill>
                  <a:schemeClr val="tx1">
                    <a:lumMod val="95000"/>
                    <a:lumOff val="5000"/>
                  </a:schemeClr>
                </a:solidFill>
              </a:rPr>
              <a:t>病原性が予測された変異は </a:t>
            </a:r>
            <a:r>
              <a:rPr kumimoji="1" lang="en-US" altLang="ja-JP" dirty="0">
                <a:solidFill>
                  <a:schemeClr val="tx1">
                    <a:lumMod val="95000"/>
                    <a:lumOff val="5000"/>
                  </a:schemeClr>
                </a:solidFill>
              </a:rPr>
              <a:t>UK Biobank</a:t>
            </a:r>
            <a:r>
              <a:rPr kumimoji="1" lang="ja-JP" altLang="en-US" dirty="0">
                <a:solidFill>
                  <a:schemeClr val="tx1">
                    <a:lumMod val="95000"/>
                    <a:lumOff val="5000"/>
                  </a:schemeClr>
                </a:solidFill>
              </a:rPr>
              <a:t>で</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何らかの形質と関連しているものが多かった</a:t>
            </a:r>
            <a:endParaRPr kumimoji="1" lang="en-US" altLang="ja-JP" dirty="0">
              <a:solidFill>
                <a:schemeClr val="tx1">
                  <a:lumMod val="95000"/>
                  <a:lumOff val="5000"/>
                </a:schemeClr>
              </a:solidFill>
            </a:endParaRPr>
          </a:p>
        </p:txBody>
      </p:sp>
      <p:sp>
        <p:nvSpPr>
          <p:cNvPr id="16" name="正方形/長方形 15">
            <a:extLst>
              <a:ext uri="{FF2B5EF4-FFF2-40B4-BE49-F238E27FC236}">
                <a16:creationId xmlns:a16="http://schemas.microsoft.com/office/drawing/2014/main" id="{FB085A30-7ED7-C106-2B29-1C5EEDE31800}"/>
              </a:ext>
            </a:extLst>
          </p:cNvPr>
          <p:cNvSpPr/>
          <p:nvPr/>
        </p:nvSpPr>
        <p:spPr>
          <a:xfrm>
            <a:off x="4381500" y="2307903"/>
            <a:ext cx="72000" cy="612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5" name="図 4">
            <a:extLst>
              <a:ext uri="{FF2B5EF4-FFF2-40B4-BE49-F238E27FC236}">
                <a16:creationId xmlns:a16="http://schemas.microsoft.com/office/drawing/2014/main" id="{9FD5AC27-056C-48A9-995B-FA26753FF7E1}"/>
              </a:ext>
            </a:extLst>
          </p:cNvPr>
          <p:cNvPicPr>
            <a:picLocks noChangeAspect="1"/>
          </p:cNvPicPr>
          <p:nvPr/>
        </p:nvPicPr>
        <p:blipFill rotWithShape="1">
          <a:blip r:embed="rId3">
            <a:extLst>
              <a:ext uri="{28A0092B-C50C-407E-A947-70E740481C1C}">
                <a14:useLocalDpi xmlns:a14="http://schemas.microsoft.com/office/drawing/2010/main" val="0"/>
              </a:ext>
            </a:extLst>
          </a:blip>
          <a:srcRect l="2001" t="29837" r="48142" b="13279"/>
          <a:stretch/>
        </p:blipFill>
        <p:spPr>
          <a:xfrm>
            <a:off x="141461" y="3288148"/>
            <a:ext cx="3683127" cy="2241156"/>
          </a:xfrm>
          <a:prstGeom prst="rect">
            <a:avLst/>
          </a:prstGeom>
        </p:spPr>
      </p:pic>
      <p:sp>
        <p:nvSpPr>
          <p:cNvPr id="9" name="正方形/長方形 8">
            <a:extLst>
              <a:ext uri="{FF2B5EF4-FFF2-40B4-BE49-F238E27FC236}">
                <a16:creationId xmlns:a16="http://schemas.microsoft.com/office/drawing/2014/main" id="{E5C39D31-9786-D63B-BD09-2ACA6CD05B2C}"/>
              </a:ext>
            </a:extLst>
          </p:cNvPr>
          <p:cNvSpPr/>
          <p:nvPr/>
        </p:nvSpPr>
        <p:spPr>
          <a:xfrm>
            <a:off x="71438" y="661592"/>
            <a:ext cx="8991600" cy="1529158"/>
          </a:xfrm>
          <a:prstGeom prst="rect">
            <a:avLst/>
          </a:prstGeom>
          <a:solidFill>
            <a:srgbClr val="D8E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lumMod val="95000"/>
                  <a:lumOff val="5000"/>
                </a:schemeClr>
              </a:solidFill>
            </a:endParaRPr>
          </a:p>
          <a:p>
            <a:r>
              <a:rPr kumimoji="1" lang="ja-JP" altLang="en-US" sz="1400" dirty="0">
                <a:solidFill>
                  <a:schemeClr val="tx1">
                    <a:lumMod val="95000"/>
                    <a:lumOff val="5000"/>
                  </a:schemeClr>
                </a:solidFill>
              </a:rPr>
              <a:t>予測結果を以下のデータセットと比較</a:t>
            </a:r>
            <a:r>
              <a:rPr kumimoji="1" lang="en-US" altLang="ja-JP" sz="1400" dirty="0">
                <a:solidFill>
                  <a:schemeClr val="tx1">
                    <a:lumMod val="95000"/>
                    <a:lumOff val="5000"/>
                  </a:schemeClr>
                </a:solidFill>
              </a:rPr>
              <a:t>: </a:t>
            </a: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1. </a:t>
            </a:r>
            <a:r>
              <a:rPr kumimoji="1" lang="en-US" altLang="ja-JP" sz="1400" u="sng" dirty="0" err="1">
                <a:solidFill>
                  <a:schemeClr val="tx1">
                    <a:lumMod val="95000"/>
                    <a:lumOff val="5000"/>
                  </a:schemeClr>
                </a:solidFill>
              </a:rPr>
              <a:t>gnomAD</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76,000</a:t>
            </a:r>
            <a:r>
              <a:rPr kumimoji="1" lang="ja-JP" altLang="en-US" sz="1400" dirty="0">
                <a:solidFill>
                  <a:schemeClr val="tx1">
                    <a:lumMod val="95000"/>
                    <a:lumOff val="5000"/>
                  </a:schemeClr>
                </a:solidFill>
              </a:rPr>
              <a:t>人の全ゲノムを収集したデータベース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エクソン領域の各アミノ酸の変異頻度と予測された病原性を比較</a:t>
            </a:r>
            <a:endParaRPr kumimoji="1" lang="en-US" altLang="ja-JP" sz="1400" dirty="0">
              <a:solidFill>
                <a:schemeClr val="tx1">
                  <a:lumMod val="95000"/>
                  <a:lumOff val="5000"/>
                </a:schemeClr>
              </a:solidFill>
            </a:endParaRPr>
          </a:p>
          <a:p>
            <a:pPr>
              <a:lnSpc>
                <a:spcPct val="150000"/>
              </a:lnSpc>
            </a:pPr>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2. </a:t>
            </a:r>
            <a:r>
              <a:rPr kumimoji="1" lang="en-US" altLang="ja-JP" sz="1400" u="sng" dirty="0">
                <a:solidFill>
                  <a:schemeClr val="tx1">
                    <a:lumMod val="95000"/>
                    <a:lumOff val="5000"/>
                  </a:schemeClr>
                </a:solidFill>
              </a:rPr>
              <a:t>UK Biobank</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約</a:t>
            </a:r>
            <a:r>
              <a:rPr kumimoji="1" lang="en-US" altLang="ja-JP" sz="1400" dirty="0">
                <a:solidFill>
                  <a:schemeClr val="tx1">
                    <a:lumMod val="95000"/>
                    <a:lumOff val="5000"/>
                  </a:schemeClr>
                </a:solidFill>
              </a:rPr>
              <a:t>50</a:t>
            </a:r>
            <a:r>
              <a:rPr kumimoji="1" lang="ja-JP" altLang="en-US" sz="1400" dirty="0">
                <a:solidFill>
                  <a:schemeClr val="tx1">
                    <a:lumMod val="95000"/>
                    <a:lumOff val="5000"/>
                  </a:schemeClr>
                </a:solidFill>
              </a:rPr>
              <a:t>万人のゲノムデータと</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その後の健康状態を記録したデータベース</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　　　 遺伝子変異ごとにそれを持つ人の健康状態のデータがある</a:t>
            </a:r>
            <a:endParaRPr kumimoji="1" lang="en-US" altLang="ja-JP" sz="1400" dirty="0">
              <a:solidFill>
                <a:schemeClr val="tx1">
                  <a:lumMod val="95000"/>
                  <a:lumOff val="5000"/>
                </a:schemeClr>
              </a:solidFill>
            </a:endParaRPr>
          </a:p>
          <a:p>
            <a:endParaRPr kumimoji="1" lang="en-US" altLang="ja-JP" sz="14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B546D8E2-F38C-5C11-F849-BA81C42DC57B}"/>
              </a:ext>
            </a:extLst>
          </p:cNvPr>
          <p:cNvSpPr txBox="1"/>
          <p:nvPr/>
        </p:nvSpPr>
        <p:spPr>
          <a:xfrm>
            <a:off x="17901" y="5731232"/>
            <a:ext cx="4453061"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a:solidFill>
                  <a:schemeClr val="tx1">
                    <a:lumMod val="95000"/>
                    <a:lumOff val="5000"/>
                  </a:schemeClr>
                </a:solidFill>
              </a:rPr>
              <a:t>出現頻度が低い変異ほど病原性のものが多かった。</a:t>
            </a:r>
            <a:endParaRPr kumimoji="1" lang="ja-JP" altLang="en-US" sz="1400" dirty="0">
              <a:solidFill>
                <a:schemeClr val="tx1">
                  <a:lumMod val="95000"/>
                  <a:lumOff val="5000"/>
                </a:schemeClr>
              </a:solidFill>
            </a:endParaRPr>
          </a:p>
        </p:txBody>
      </p:sp>
      <p:pic>
        <p:nvPicPr>
          <p:cNvPr id="2" name="図 1">
            <a:extLst>
              <a:ext uri="{FF2B5EF4-FFF2-40B4-BE49-F238E27FC236}">
                <a16:creationId xmlns:a16="http://schemas.microsoft.com/office/drawing/2014/main" id="{9540B5B2-9BAA-C67C-55AF-B7F952E0D381}"/>
              </a:ext>
            </a:extLst>
          </p:cNvPr>
          <p:cNvPicPr>
            <a:picLocks noChangeAspect="1"/>
          </p:cNvPicPr>
          <p:nvPr/>
        </p:nvPicPr>
        <p:blipFill rotWithShape="1">
          <a:blip r:embed="rId3">
            <a:extLst>
              <a:ext uri="{28A0092B-C50C-407E-A947-70E740481C1C}">
                <a14:useLocalDpi xmlns:a14="http://schemas.microsoft.com/office/drawing/2010/main" val="0"/>
              </a:ext>
            </a:extLst>
          </a:blip>
          <a:srcRect l="59122" t="28894" r="3306" b="434"/>
          <a:stretch/>
        </p:blipFill>
        <p:spPr>
          <a:xfrm>
            <a:off x="5214987" y="3302451"/>
            <a:ext cx="3079267" cy="3089075"/>
          </a:xfrm>
          <a:prstGeom prst="rect">
            <a:avLst/>
          </a:prstGeom>
        </p:spPr>
      </p:pic>
      <p:sp>
        <p:nvSpPr>
          <p:cNvPr id="6" name="正方形/長方形 5">
            <a:extLst>
              <a:ext uri="{FF2B5EF4-FFF2-40B4-BE49-F238E27FC236}">
                <a16:creationId xmlns:a16="http://schemas.microsoft.com/office/drawing/2014/main" id="{3E359316-ADF5-9D13-05EB-FF3FD10E055E}"/>
              </a:ext>
            </a:extLst>
          </p:cNvPr>
          <p:cNvSpPr/>
          <p:nvPr/>
        </p:nvSpPr>
        <p:spPr>
          <a:xfrm>
            <a:off x="186406" y="473542"/>
            <a:ext cx="605335"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方法</a:t>
            </a:r>
            <a:endParaRPr kumimoji="1" lang="en-US" altLang="ja-JP" sz="1600" dirty="0"/>
          </a:p>
        </p:txBody>
      </p:sp>
      <p:sp>
        <p:nvSpPr>
          <p:cNvPr id="13" name="正方形/長方形 12">
            <a:extLst>
              <a:ext uri="{FF2B5EF4-FFF2-40B4-BE49-F238E27FC236}">
                <a16:creationId xmlns:a16="http://schemas.microsoft.com/office/drawing/2014/main" id="{F48B6EAD-C6C4-AEAE-88CD-E32E602BEC6C}"/>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Fig. 5 </a:t>
            </a:r>
            <a:r>
              <a:rPr kumimoji="1" lang="ja-JP" altLang="en-US" sz="2200" b="1" dirty="0"/>
              <a:t>全タンパク質のアミノ酸に対する予測</a:t>
            </a:r>
          </a:p>
        </p:txBody>
      </p:sp>
    </p:spTree>
    <p:extLst>
      <p:ext uri="{BB962C8B-B14F-4D97-AF65-F5344CB8AC3E}">
        <p14:creationId xmlns:p14="http://schemas.microsoft.com/office/powerpoint/2010/main" val="1468011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著者らの</a:t>
            </a:r>
            <a:r>
              <a:rPr kumimoji="1" lang="en-US" altLang="ja-JP" sz="2200" b="1" dirty="0"/>
              <a:t>Discussion</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8" name="テキスト ボックス 7">
            <a:extLst>
              <a:ext uri="{FF2B5EF4-FFF2-40B4-BE49-F238E27FC236}">
                <a16:creationId xmlns:a16="http://schemas.microsoft.com/office/drawing/2014/main" id="{E02A4E2F-54AA-DC42-F239-4F0F8E1B5B8A}"/>
              </a:ext>
            </a:extLst>
          </p:cNvPr>
          <p:cNvSpPr txBox="1"/>
          <p:nvPr/>
        </p:nvSpPr>
        <p:spPr>
          <a:xfrm>
            <a:off x="107438" y="571262"/>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本研究の成果</a:t>
            </a:r>
            <a:endParaRPr kumimoji="1" lang="en-US" altLang="ja-JP" dirty="0">
              <a:solidFill>
                <a:schemeClr val="tx1">
                  <a:lumMod val="95000"/>
                  <a:lumOff val="5000"/>
                </a:schemeClr>
              </a:solidFill>
            </a:endParaRPr>
          </a:p>
        </p:txBody>
      </p:sp>
      <p:sp>
        <p:nvSpPr>
          <p:cNvPr id="10" name="正方形/長方形 9">
            <a:extLst>
              <a:ext uri="{FF2B5EF4-FFF2-40B4-BE49-F238E27FC236}">
                <a16:creationId xmlns:a16="http://schemas.microsoft.com/office/drawing/2014/main" id="{EF79DC63-39F0-29CC-6688-D059195C6EE4}"/>
              </a:ext>
            </a:extLst>
          </p:cNvPr>
          <p:cNvSpPr/>
          <p:nvPr/>
        </p:nvSpPr>
        <p:spPr>
          <a:xfrm>
            <a:off x="71438" y="602928"/>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3" name="テキスト ボックス 12">
            <a:extLst>
              <a:ext uri="{FF2B5EF4-FFF2-40B4-BE49-F238E27FC236}">
                <a16:creationId xmlns:a16="http://schemas.microsoft.com/office/drawing/2014/main" id="{B118D80A-CC89-34B0-AF38-F77FD9189CC1}"/>
              </a:ext>
            </a:extLst>
          </p:cNvPr>
          <p:cNvSpPr txBox="1"/>
          <p:nvPr/>
        </p:nvSpPr>
        <p:spPr>
          <a:xfrm>
            <a:off x="107438" y="3428978"/>
            <a:ext cx="4120178" cy="369332"/>
          </a:xfrm>
          <a:prstGeom prst="rect">
            <a:avLst/>
          </a:prstGeom>
          <a:noFill/>
        </p:spPr>
        <p:txBody>
          <a:bodyPr wrap="square" rtlCol="0">
            <a:spAutoFit/>
          </a:bodyPr>
          <a:lstStyle/>
          <a:p>
            <a:r>
              <a:rPr kumimoji="1" lang="ja-JP" altLang="en-US" dirty="0">
                <a:solidFill>
                  <a:schemeClr val="tx1">
                    <a:lumMod val="95000"/>
                    <a:lumOff val="5000"/>
                  </a:schemeClr>
                </a:solidFill>
              </a:rPr>
              <a:t>本研究の影響</a:t>
            </a:r>
            <a:endParaRPr kumimoji="1" lang="en-US" altLang="ja-JP" dirty="0">
              <a:solidFill>
                <a:schemeClr val="tx1">
                  <a:lumMod val="95000"/>
                  <a:lumOff val="5000"/>
                </a:schemeClr>
              </a:solidFill>
            </a:endParaRPr>
          </a:p>
        </p:txBody>
      </p:sp>
      <p:sp>
        <p:nvSpPr>
          <p:cNvPr id="17" name="正方形/長方形 16">
            <a:extLst>
              <a:ext uri="{FF2B5EF4-FFF2-40B4-BE49-F238E27FC236}">
                <a16:creationId xmlns:a16="http://schemas.microsoft.com/office/drawing/2014/main" id="{0562FB33-148A-B651-2450-6894B5225B51}"/>
              </a:ext>
            </a:extLst>
          </p:cNvPr>
          <p:cNvSpPr/>
          <p:nvPr/>
        </p:nvSpPr>
        <p:spPr>
          <a:xfrm>
            <a:off x="71438" y="3460644"/>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1" name="テキスト ボックス 20">
            <a:extLst>
              <a:ext uri="{FF2B5EF4-FFF2-40B4-BE49-F238E27FC236}">
                <a16:creationId xmlns:a16="http://schemas.microsoft.com/office/drawing/2014/main" id="{C841A1D7-DF29-AC53-FBDB-32B808E2799D}"/>
              </a:ext>
            </a:extLst>
          </p:cNvPr>
          <p:cNvSpPr txBox="1"/>
          <p:nvPr/>
        </p:nvSpPr>
        <p:spPr>
          <a:xfrm>
            <a:off x="640838" y="1085477"/>
            <a:ext cx="5331337" cy="584775"/>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err="1"/>
              <a:t>AlphaFold</a:t>
            </a:r>
            <a:r>
              <a:rPr lang="ja-JP" altLang="en-US" sz="1600" dirty="0"/>
              <a:t>など最新のモデルを組み合わせ　　　　　　　ミスセンス変異の病原性予測モデルを開発した</a:t>
            </a:r>
          </a:p>
        </p:txBody>
      </p:sp>
      <p:sp>
        <p:nvSpPr>
          <p:cNvPr id="23" name="テキスト ボックス 22">
            <a:extLst>
              <a:ext uri="{FF2B5EF4-FFF2-40B4-BE49-F238E27FC236}">
                <a16:creationId xmlns:a16="http://schemas.microsoft.com/office/drawing/2014/main" id="{7C6FF561-7756-126D-BADB-B39869C8224C}"/>
              </a:ext>
            </a:extLst>
          </p:cNvPr>
          <p:cNvSpPr txBox="1"/>
          <p:nvPr/>
        </p:nvSpPr>
        <p:spPr>
          <a:xfrm>
            <a:off x="640838" y="1838610"/>
            <a:ext cx="843172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モデルは様々なベンチマークデータで既存手法を上回る予測性能を示した。</a:t>
            </a:r>
          </a:p>
        </p:txBody>
      </p:sp>
      <p:sp>
        <p:nvSpPr>
          <p:cNvPr id="25" name="テキスト ボックス 24">
            <a:extLst>
              <a:ext uri="{FF2B5EF4-FFF2-40B4-BE49-F238E27FC236}">
                <a16:creationId xmlns:a16="http://schemas.microsoft.com/office/drawing/2014/main" id="{416E48DA-33B3-7459-2157-4137B2565410}"/>
              </a:ext>
            </a:extLst>
          </p:cNvPr>
          <p:cNvSpPr txBox="1"/>
          <p:nvPr/>
        </p:nvSpPr>
        <p:spPr>
          <a:xfrm>
            <a:off x="640838" y="2516169"/>
            <a:ext cx="7990912"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全タンパク質のアミノ酸の変異についての予測結果データを公開した。</a:t>
            </a:r>
          </a:p>
        </p:txBody>
      </p:sp>
      <p:sp>
        <p:nvSpPr>
          <p:cNvPr id="29" name="テキスト ボックス 28">
            <a:extLst>
              <a:ext uri="{FF2B5EF4-FFF2-40B4-BE49-F238E27FC236}">
                <a16:creationId xmlns:a16="http://schemas.microsoft.com/office/drawing/2014/main" id="{F3E1A9A4-6667-6921-1867-DE4F01C9FCCA}"/>
              </a:ext>
            </a:extLst>
          </p:cNvPr>
          <p:cNvSpPr txBox="1"/>
          <p:nvPr/>
        </p:nvSpPr>
        <p:spPr>
          <a:xfrm>
            <a:off x="640838" y="4157717"/>
            <a:ext cx="5974275"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アミノ酸変異がタンパク質の機能に与える影響の理解</a:t>
            </a:r>
          </a:p>
        </p:txBody>
      </p:sp>
      <p:sp>
        <p:nvSpPr>
          <p:cNvPr id="31" name="テキスト ボックス 30">
            <a:extLst>
              <a:ext uri="{FF2B5EF4-FFF2-40B4-BE49-F238E27FC236}">
                <a16:creationId xmlns:a16="http://schemas.microsoft.com/office/drawing/2014/main" id="{01389F42-DB7F-D587-3929-72C3AC47AEFB}"/>
              </a:ext>
            </a:extLst>
          </p:cNvPr>
          <p:cNvSpPr txBox="1"/>
          <p:nvPr/>
        </p:nvSpPr>
        <p:spPr>
          <a:xfrm>
            <a:off x="640838" y="5384684"/>
            <a:ext cx="4895850"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生体における遺伝子の重要性の定量化</a:t>
            </a:r>
          </a:p>
        </p:txBody>
      </p:sp>
      <p:sp>
        <p:nvSpPr>
          <p:cNvPr id="35" name="テキスト ボックス 34">
            <a:extLst>
              <a:ext uri="{FF2B5EF4-FFF2-40B4-BE49-F238E27FC236}">
                <a16:creationId xmlns:a16="http://schemas.microsoft.com/office/drawing/2014/main" id="{AF638D69-C14E-BEF6-4469-B1097B098FD5}"/>
              </a:ext>
            </a:extLst>
          </p:cNvPr>
          <p:cNvSpPr txBox="1"/>
          <p:nvPr/>
        </p:nvSpPr>
        <p:spPr>
          <a:xfrm>
            <a:off x="640838" y="4771200"/>
            <a:ext cx="4895850"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de novo</a:t>
            </a:r>
            <a:r>
              <a:rPr lang="ja-JP" altLang="en-US" sz="1600" dirty="0"/>
              <a:t>変異をもつ希少疾患患者の診断</a:t>
            </a:r>
          </a:p>
        </p:txBody>
      </p:sp>
      <p:sp>
        <p:nvSpPr>
          <p:cNvPr id="36" name="テキスト ボックス 35">
            <a:extLst>
              <a:ext uri="{FF2B5EF4-FFF2-40B4-BE49-F238E27FC236}">
                <a16:creationId xmlns:a16="http://schemas.microsoft.com/office/drawing/2014/main" id="{C6C2F5D6-2253-7E49-A61B-4FB2E01FC4C4}"/>
              </a:ext>
            </a:extLst>
          </p:cNvPr>
          <p:cNvSpPr txBox="1"/>
          <p:nvPr/>
        </p:nvSpPr>
        <p:spPr>
          <a:xfrm>
            <a:off x="326046" y="5948140"/>
            <a:ext cx="4895850" cy="338554"/>
          </a:xfrm>
          <a:prstGeom prst="rect">
            <a:avLst/>
          </a:prstGeom>
          <a:noFill/>
        </p:spPr>
        <p:txBody>
          <a:bodyPr wrap="square">
            <a:spAutoFit/>
          </a:bodyPr>
          <a:lstStyle/>
          <a:p>
            <a:r>
              <a:rPr lang="ja-JP" altLang="en-US" sz="1600" dirty="0"/>
              <a:t>などに貢献する可能性がある。</a:t>
            </a:r>
          </a:p>
        </p:txBody>
      </p:sp>
    </p:spTree>
    <p:extLst>
      <p:ext uri="{BB962C8B-B14F-4D97-AF65-F5344CB8AC3E}">
        <p14:creationId xmlns:p14="http://schemas.microsoft.com/office/powerpoint/2010/main" val="1982266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所感・将来展望</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5BEFAB15-D3EE-B464-BED8-7E1368F0FCB9}"/>
              </a:ext>
            </a:extLst>
          </p:cNvPr>
          <p:cNvSpPr txBox="1"/>
          <p:nvPr/>
        </p:nvSpPr>
        <p:spPr>
          <a:xfrm>
            <a:off x="213263" y="647985"/>
            <a:ext cx="6625688"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dirty="0"/>
              <a:t>既存手法を組み合わせたモデルではあるが</a:t>
            </a:r>
            <a:r>
              <a:rPr lang="en-US" altLang="ja-JP" sz="1600" dirty="0"/>
              <a:t>,                                       </a:t>
            </a:r>
            <a:r>
              <a:rPr lang="ja-JP" altLang="en-US" sz="1600" dirty="0"/>
              <a:t>全体としてはとても画期的で高性能なモデルだと思った</a:t>
            </a:r>
          </a:p>
        </p:txBody>
      </p:sp>
      <p:sp>
        <p:nvSpPr>
          <p:cNvPr id="5" name="テキスト ボックス 4">
            <a:extLst>
              <a:ext uri="{FF2B5EF4-FFF2-40B4-BE49-F238E27FC236}">
                <a16:creationId xmlns:a16="http://schemas.microsoft.com/office/drawing/2014/main" id="{4E8990B7-866E-11EE-026C-77AD29D09013}"/>
              </a:ext>
            </a:extLst>
          </p:cNvPr>
          <p:cNvSpPr txBox="1"/>
          <p:nvPr/>
        </p:nvSpPr>
        <p:spPr>
          <a:xfrm>
            <a:off x="213263" y="1585816"/>
            <a:ext cx="7463887" cy="338554"/>
          </a:xfrm>
          <a:prstGeom prst="rect">
            <a:avLst/>
          </a:prstGeom>
          <a:noFill/>
        </p:spPr>
        <p:txBody>
          <a:bodyPr wrap="square">
            <a:spAutoFit/>
          </a:bodyPr>
          <a:lstStyle/>
          <a:p>
            <a:pPr marL="285750" indent="-285750">
              <a:buFont typeface="Wingdings" panose="05000000000000000000" pitchFamily="2" charset="2"/>
              <a:buChar char="ü"/>
            </a:pPr>
            <a:r>
              <a:rPr lang="en-US" altLang="ja-JP" sz="1600" dirty="0"/>
              <a:t>AlphaFold2</a:t>
            </a:r>
            <a:r>
              <a:rPr lang="ja-JP" altLang="en-US" sz="1600" dirty="0"/>
              <a:t>モデルを他のタスクに</a:t>
            </a:r>
            <a:r>
              <a:rPr lang="ja-JP" altLang="en-US" sz="1600"/>
              <a:t>応用する可能性</a:t>
            </a:r>
            <a:r>
              <a:rPr lang="ja-JP" altLang="en-US" sz="1600" dirty="0"/>
              <a:t>が示唆された</a:t>
            </a:r>
          </a:p>
        </p:txBody>
      </p:sp>
      <p:sp>
        <p:nvSpPr>
          <p:cNvPr id="11" name="テキスト ボックス 10">
            <a:extLst>
              <a:ext uri="{FF2B5EF4-FFF2-40B4-BE49-F238E27FC236}">
                <a16:creationId xmlns:a16="http://schemas.microsoft.com/office/drawing/2014/main" id="{A0EF5F84-A8DC-22D1-1B25-47C3E6D82EE1}"/>
              </a:ext>
            </a:extLst>
          </p:cNvPr>
          <p:cNvSpPr txBox="1"/>
          <p:nvPr/>
        </p:nvSpPr>
        <p:spPr>
          <a:xfrm>
            <a:off x="666749" y="1989580"/>
            <a:ext cx="6791326" cy="738664"/>
          </a:xfrm>
          <a:prstGeom prst="rect">
            <a:avLst/>
          </a:prstGeom>
          <a:noFill/>
        </p:spPr>
        <p:txBody>
          <a:bodyPr wrap="square">
            <a:spAutoFit/>
          </a:bodyPr>
          <a:lstStyle/>
          <a:p>
            <a:r>
              <a:rPr lang="ja-JP" altLang="en-US" sz="1400" dirty="0"/>
              <a:t>タンパク質と化合物</a:t>
            </a:r>
            <a:r>
              <a:rPr lang="ja-JP" altLang="en-US" sz="1400"/>
              <a:t>のドッキングシミュレーションなど</a:t>
            </a:r>
            <a:endParaRPr lang="ja-JP" altLang="en-US" sz="1400" dirty="0"/>
          </a:p>
          <a:p>
            <a:endParaRPr lang="en-US" altLang="ja-JP" sz="1400" dirty="0"/>
          </a:p>
          <a:p>
            <a:r>
              <a:rPr lang="en-US" altLang="ja-JP" sz="1400" dirty="0"/>
              <a:t>AlphaFold2</a:t>
            </a:r>
            <a:r>
              <a:rPr lang="ja-JP" altLang="en-US" sz="1400" dirty="0"/>
              <a:t>がタンパク質関連タスクの</a:t>
            </a:r>
            <a:r>
              <a:rPr lang="en-US" altLang="ja-JP" sz="1400" dirty="0"/>
              <a:t>Foundation model</a:t>
            </a:r>
            <a:r>
              <a:rPr lang="ja-JP" altLang="en-US" sz="1400" dirty="0"/>
              <a:t>になるかもしれない。</a:t>
            </a:r>
          </a:p>
        </p:txBody>
      </p:sp>
      <p:sp>
        <p:nvSpPr>
          <p:cNvPr id="12" name="テキスト ボックス 11">
            <a:extLst>
              <a:ext uri="{FF2B5EF4-FFF2-40B4-BE49-F238E27FC236}">
                <a16:creationId xmlns:a16="http://schemas.microsoft.com/office/drawing/2014/main" id="{9DD06077-D619-CA13-9425-ED5A5F723AA5}"/>
              </a:ext>
            </a:extLst>
          </p:cNvPr>
          <p:cNvSpPr txBox="1"/>
          <p:nvPr/>
        </p:nvSpPr>
        <p:spPr>
          <a:xfrm>
            <a:off x="213263" y="4921307"/>
            <a:ext cx="8930738" cy="338554"/>
          </a:xfrm>
          <a:prstGeom prst="rect">
            <a:avLst/>
          </a:prstGeom>
          <a:noFill/>
        </p:spPr>
        <p:txBody>
          <a:bodyPr wrap="square">
            <a:spAutoFit/>
          </a:bodyPr>
          <a:lstStyle/>
          <a:p>
            <a:pPr marL="285750" indent="-285750">
              <a:buFont typeface="Wingdings" panose="05000000000000000000" pitchFamily="2" charset="2"/>
              <a:buChar char="ü"/>
            </a:pPr>
            <a:r>
              <a:rPr lang="ja-JP" altLang="en-US" sz="1600"/>
              <a:t>ミスセンス変異以外の変異に</a:t>
            </a:r>
            <a:r>
              <a:rPr lang="ja-JP" altLang="en-US" sz="1600" dirty="0"/>
              <a:t>応用可能かどうかも気になった</a:t>
            </a:r>
          </a:p>
        </p:txBody>
      </p:sp>
      <p:sp>
        <p:nvSpPr>
          <p:cNvPr id="13" name="テキスト ボックス 12">
            <a:extLst>
              <a:ext uri="{FF2B5EF4-FFF2-40B4-BE49-F238E27FC236}">
                <a16:creationId xmlns:a16="http://schemas.microsoft.com/office/drawing/2014/main" id="{5D12B337-419D-ABCE-030C-2F213FA45CBF}"/>
              </a:ext>
            </a:extLst>
          </p:cNvPr>
          <p:cNvSpPr txBox="1"/>
          <p:nvPr/>
        </p:nvSpPr>
        <p:spPr>
          <a:xfrm>
            <a:off x="666750" y="5417404"/>
            <a:ext cx="7515227" cy="307777"/>
          </a:xfrm>
          <a:prstGeom prst="rect">
            <a:avLst/>
          </a:prstGeom>
          <a:noFill/>
        </p:spPr>
        <p:txBody>
          <a:bodyPr wrap="square">
            <a:spAutoFit/>
          </a:bodyPr>
          <a:lstStyle/>
          <a:p>
            <a:r>
              <a:rPr lang="ja-JP" altLang="en-US" sz="1400" dirty="0"/>
              <a:t>マスク部分を予測する事前学習タスクを改変すれば応用できるかもしれない。</a:t>
            </a:r>
          </a:p>
        </p:txBody>
      </p:sp>
      <p:sp>
        <p:nvSpPr>
          <p:cNvPr id="14" name="テキスト ボックス 13">
            <a:extLst>
              <a:ext uri="{FF2B5EF4-FFF2-40B4-BE49-F238E27FC236}">
                <a16:creationId xmlns:a16="http://schemas.microsoft.com/office/drawing/2014/main" id="{CB46ED91-001E-1BEC-FFA8-4182F61508E9}"/>
              </a:ext>
            </a:extLst>
          </p:cNvPr>
          <p:cNvSpPr txBox="1"/>
          <p:nvPr/>
        </p:nvSpPr>
        <p:spPr>
          <a:xfrm>
            <a:off x="213264" y="3050522"/>
            <a:ext cx="7011996" cy="584775"/>
          </a:xfrm>
          <a:prstGeom prst="rect">
            <a:avLst/>
          </a:prstGeom>
          <a:noFill/>
        </p:spPr>
        <p:txBody>
          <a:bodyPr wrap="square">
            <a:spAutoFit/>
          </a:bodyPr>
          <a:lstStyle/>
          <a:p>
            <a:pPr marL="285750" indent="-285750">
              <a:buFont typeface="Wingdings" panose="05000000000000000000" pitchFamily="2" charset="2"/>
              <a:buChar char="ü"/>
            </a:pPr>
            <a:r>
              <a:rPr lang="ja-JP" altLang="en-US" sz="1600"/>
              <a:t>活性の低下が疾患になるタンパク質と</a:t>
            </a:r>
            <a:r>
              <a:rPr lang="en-US" altLang="ja-JP" sz="1600" dirty="0"/>
              <a:t>, </a:t>
            </a:r>
            <a:r>
              <a:rPr lang="ja-JP" altLang="en-US" sz="1600"/>
              <a:t>亢進が疾患になるタンパク質はどちらも予測できるのか</a:t>
            </a:r>
            <a:endParaRPr lang="ja-JP" altLang="en-US" sz="1600" dirty="0"/>
          </a:p>
        </p:txBody>
      </p:sp>
      <p:sp>
        <p:nvSpPr>
          <p:cNvPr id="15" name="テキスト ボックス 14">
            <a:extLst>
              <a:ext uri="{FF2B5EF4-FFF2-40B4-BE49-F238E27FC236}">
                <a16:creationId xmlns:a16="http://schemas.microsoft.com/office/drawing/2014/main" id="{F5D1BEEB-60B2-C3AD-AB1D-0422BF609922}"/>
              </a:ext>
            </a:extLst>
          </p:cNvPr>
          <p:cNvSpPr txBox="1"/>
          <p:nvPr/>
        </p:nvSpPr>
        <p:spPr>
          <a:xfrm>
            <a:off x="666750" y="3635297"/>
            <a:ext cx="7515227" cy="1019959"/>
          </a:xfrm>
          <a:prstGeom prst="rect">
            <a:avLst/>
          </a:prstGeom>
          <a:noFill/>
        </p:spPr>
        <p:txBody>
          <a:bodyPr wrap="square">
            <a:spAutoFit/>
          </a:bodyPr>
          <a:lstStyle/>
          <a:p>
            <a:pPr>
              <a:lnSpc>
                <a:spcPct val="150000"/>
              </a:lnSpc>
            </a:pPr>
            <a:r>
              <a:rPr lang="ja-JP" altLang="en-US" sz="1400"/>
              <a:t>類似したタンパク質でも発現部位等によって異なる場合もある。</a:t>
            </a:r>
            <a:endParaRPr lang="en-US" altLang="ja-JP" sz="1400" dirty="0"/>
          </a:p>
          <a:p>
            <a:pPr>
              <a:lnSpc>
                <a:spcPct val="150000"/>
              </a:lnSpc>
            </a:pPr>
            <a:r>
              <a:rPr lang="ja-JP" altLang="en-US" sz="1400"/>
              <a:t>できればそれぞれの性質のタンパク質ごとに評価してほしかった。</a:t>
            </a:r>
            <a:endParaRPr lang="en-US" altLang="ja-JP" sz="1400" dirty="0"/>
          </a:p>
          <a:p>
            <a:pPr>
              <a:lnSpc>
                <a:spcPct val="150000"/>
              </a:lnSpc>
            </a:pPr>
            <a:r>
              <a:rPr lang="ja-JP" altLang="en-US" sz="1400"/>
              <a:t>評価用</a:t>
            </a:r>
            <a:r>
              <a:rPr lang="ja-JP" altLang="en-US" sz="1400" dirty="0"/>
              <a:t>データセットには両方の変異が入っているのか。</a:t>
            </a:r>
          </a:p>
        </p:txBody>
      </p:sp>
    </p:spTree>
    <p:extLst>
      <p:ext uri="{BB962C8B-B14F-4D97-AF65-F5344CB8AC3E}">
        <p14:creationId xmlns:p14="http://schemas.microsoft.com/office/powerpoint/2010/main" val="57468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BD4F-35A3-D811-63E4-F8ADD9B260D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DD4C2C-5F82-265E-7502-8A2079F67081}"/>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7B8ED9FF-B366-6DE5-8FB9-0ECC32D8DD2C}"/>
              </a:ext>
            </a:extLst>
          </p:cNvPr>
          <p:cNvSpPr txBox="1"/>
          <p:nvPr/>
        </p:nvSpPr>
        <p:spPr>
          <a:xfrm>
            <a:off x="133194" y="2739168"/>
            <a:ext cx="4087316" cy="338554"/>
          </a:xfrm>
          <a:prstGeom prst="rect">
            <a:avLst/>
          </a:prstGeom>
          <a:noFill/>
        </p:spPr>
        <p:txBody>
          <a:bodyPr wrap="square" rtlCol="0">
            <a:spAutoFit/>
          </a:bodyPr>
          <a:lstStyle/>
          <a:p>
            <a:r>
              <a:rPr kumimoji="1" lang="en-US" altLang="ja-JP" sz="1600" dirty="0">
                <a:solidFill>
                  <a:schemeClr val="tx1">
                    <a:lumMod val="85000"/>
                    <a:lumOff val="15000"/>
                  </a:schemeClr>
                </a:solidFill>
              </a:rPr>
              <a:t>Corresponding</a:t>
            </a:r>
            <a:r>
              <a:rPr kumimoji="1" lang="ja-JP" altLang="en-US" sz="1600">
                <a:solidFill>
                  <a:schemeClr val="tx1">
                    <a:lumMod val="85000"/>
                    <a:lumOff val="15000"/>
                  </a:schemeClr>
                </a:solidFill>
              </a:rPr>
              <a:t> </a:t>
            </a:r>
            <a:r>
              <a:rPr kumimoji="1" lang="en-US" altLang="ja-JP" sz="1600" dirty="0">
                <a:solidFill>
                  <a:schemeClr val="tx1">
                    <a:lumMod val="85000"/>
                    <a:lumOff val="15000"/>
                  </a:schemeClr>
                </a:solidFill>
              </a:rPr>
              <a:t>author</a:t>
            </a:r>
            <a:endParaRPr kumimoji="1" lang="ja-JP" altLang="en-US" sz="1600" dirty="0">
              <a:solidFill>
                <a:srgbClr val="3965B5"/>
              </a:solidFill>
            </a:endParaRPr>
          </a:p>
        </p:txBody>
      </p:sp>
      <p:sp>
        <p:nvSpPr>
          <p:cNvPr id="15" name="正方形/長方形 14">
            <a:extLst>
              <a:ext uri="{FF2B5EF4-FFF2-40B4-BE49-F238E27FC236}">
                <a16:creationId xmlns:a16="http://schemas.microsoft.com/office/drawing/2014/main" id="{B05484EC-4621-F992-5FDA-DDA8D0C86E78}"/>
              </a:ext>
            </a:extLst>
          </p:cNvPr>
          <p:cNvSpPr/>
          <p:nvPr/>
        </p:nvSpPr>
        <p:spPr>
          <a:xfrm>
            <a:off x="61193" y="2755445"/>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A30C3425-37A0-9665-7507-7DC778C871CF}"/>
              </a:ext>
            </a:extLst>
          </p:cNvPr>
          <p:cNvSpPr txBox="1"/>
          <p:nvPr/>
        </p:nvSpPr>
        <p:spPr>
          <a:xfrm>
            <a:off x="-223274" y="4655207"/>
            <a:ext cx="2119746" cy="523220"/>
          </a:xfrm>
          <a:prstGeom prst="rect">
            <a:avLst/>
          </a:prstGeom>
          <a:noFill/>
        </p:spPr>
        <p:txBody>
          <a:bodyPr wrap="square" rtlCol="0">
            <a:spAutoFit/>
          </a:bodyPr>
          <a:lstStyle/>
          <a:p>
            <a:pPr algn="ctr"/>
            <a:r>
              <a:rPr lang="en-US" altLang="ja-JP" sz="1600" b="0" i="0" dirty="0">
                <a:solidFill>
                  <a:srgbClr val="222222"/>
                </a:solidFill>
                <a:effectLst/>
                <a:latin typeface="Arial" panose="020B0604020202020204" pitchFamily="34" charset="0"/>
              </a:rPr>
              <a:t>David Baker</a:t>
            </a:r>
          </a:p>
          <a:p>
            <a:pPr algn="ctr"/>
            <a:r>
              <a:rPr kumimoji="1" lang="en-US" altLang="ja-JP" sz="1200" dirty="0">
                <a:solidFill>
                  <a:srgbClr val="222222"/>
                </a:solidFill>
                <a:latin typeface="Arial" panose="020B0604020202020204" pitchFamily="34" charset="0"/>
              </a:rPr>
              <a:t>University of Washington</a:t>
            </a:r>
            <a:endParaRPr kumimoji="1" lang="en-US" altLang="ja-JP" sz="1200" b="0" i="0" dirty="0">
              <a:solidFill>
                <a:srgbClr val="3965B5"/>
              </a:solidFill>
              <a:effectLst/>
              <a:latin typeface="Arial" panose="020B0604020202020204" pitchFamily="34" charset="0"/>
            </a:endParaRPr>
          </a:p>
        </p:txBody>
      </p:sp>
      <p:sp>
        <p:nvSpPr>
          <p:cNvPr id="48" name="正方形/長方形 47">
            <a:extLst>
              <a:ext uri="{FF2B5EF4-FFF2-40B4-BE49-F238E27FC236}">
                <a16:creationId xmlns:a16="http://schemas.microsoft.com/office/drawing/2014/main" id="{0CC0F205-3232-DC71-CEE6-7F4D2C56D9CA}"/>
              </a:ext>
            </a:extLst>
          </p:cNvPr>
          <p:cNvSpPr/>
          <p:nvPr/>
        </p:nvSpPr>
        <p:spPr>
          <a:xfrm>
            <a:off x="1699686" y="3654136"/>
            <a:ext cx="7367668" cy="310712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8DFAC0EC-DE5A-4A77-87D4-BE037D187DCB}"/>
              </a:ext>
            </a:extLst>
          </p:cNvPr>
          <p:cNvSpPr/>
          <p:nvPr/>
        </p:nvSpPr>
        <p:spPr>
          <a:xfrm>
            <a:off x="1842400" y="3506927"/>
            <a:ext cx="1077803" cy="275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sp>
        <p:nvSpPr>
          <p:cNvPr id="7" name="テキスト ボックス 6">
            <a:extLst>
              <a:ext uri="{FF2B5EF4-FFF2-40B4-BE49-F238E27FC236}">
                <a16:creationId xmlns:a16="http://schemas.microsoft.com/office/drawing/2014/main" id="{2850A140-2F39-C290-D2D9-CFBA3434AA45}"/>
              </a:ext>
            </a:extLst>
          </p:cNvPr>
          <p:cNvSpPr txBox="1"/>
          <p:nvPr/>
        </p:nvSpPr>
        <p:spPr>
          <a:xfrm>
            <a:off x="1560228" y="3162763"/>
            <a:ext cx="7367668" cy="307777"/>
          </a:xfrm>
          <a:prstGeom prst="rect">
            <a:avLst/>
          </a:prstGeom>
          <a:noFill/>
        </p:spPr>
        <p:txBody>
          <a:bodyPr wrap="square">
            <a:spAutoFit/>
          </a:bodyPr>
          <a:lstStyle/>
          <a:p>
            <a:r>
              <a:rPr lang="ja-JP" altLang="en-US" sz="1400" dirty="0"/>
              <a:t>タンパク質の構造予測・タンパク質設計などに取り組んできた。</a:t>
            </a:r>
          </a:p>
        </p:txBody>
      </p:sp>
      <p:pic>
        <p:nvPicPr>
          <p:cNvPr id="8" name="図 7">
            <a:extLst>
              <a:ext uri="{FF2B5EF4-FFF2-40B4-BE49-F238E27FC236}">
                <a16:creationId xmlns:a16="http://schemas.microsoft.com/office/drawing/2014/main" id="{6CC98743-A348-1EF2-F02A-284A29FA3F56}"/>
              </a:ext>
            </a:extLst>
          </p:cNvPr>
          <p:cNvPicPr>
            <a:picLocks noChangeAspect="1"/>
          </p:cNvPicPr>
          <p:nvPr/>
        </p:nvPicPr>
        <p:blipFill>
          <a:blip r:embed="rId3">
            <a:extLst>
              <a:ext uri="{28A0092B-C50C-407E-A947-70E740481C1C}">
                <a14:useLocalDpi xmlns:a14="http://schemas.microsoft.com/office/drawing/2010/main" val="0"/>
              </a:ext>
            </a:extLst>
          </a:blip>
          <a:srcRect l="23182" t="22117" r="31150" b="54093"/>
          <a:stretch/>
        </p:blipFill>
        <p:spPr>
          <a:xfrm>
            <a:off x="73893" y="462932"/>
            <a:ext cx="6251719" cy="2035556"/>
          </a:xfrm>
          <a:prstGeom prst="rect">
            <a:avLst/>
          </a:prstGeom>
        </p:spPr>
      </p:pic>
      <p:pic>
        <p:nvPicPr>
          <p:cNvPr id="9" name="Picture 2">
            <a:extLst>
              <a:ext uri="{FF2B5EF4-FFF2-40B4-BE49-F238E27FC236}">
                <a16:creationId xmlns:a16="http://schemas.microsoft.com/office/drawing/2014/main" id="{95F4CA53-7F4B-E575-F4AE-CC5BA9635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8" y="3156345"/>
            <a:ext cx="1498862" cy="149886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6EEF4FD2-C7A3-A71B-41B6-FC04A8215B65}"/>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5" name="テキスト ボックス 4">
            <a:extLst>
              <a:ext uri="{FF2B5EF4-FFF2-40B4-BE49-F238E27FC236}">
                <a16:creationId xmlns:a16="http://schemas.microsoft.com/office/drawing/2014/main" id="{49615336-8500-40CB-5DD7-2F773A740AD9}"/>
              </a:ext>
            </a:extLst>
          </p:cNvPr>
          <p:cNvSpPr txBox="1"/>
          <p:nvPr/>
        </p:nvSpPr>
        <p:spPr>
          <a:xfrm>
            <a:off x="6822360" y="2249429"/>
            <a:ext cx="2250203" cy="307777"/>
          </a:xfrm>
          <a:prstGeom prst="rect">
            <a:avLst/>
          </a:prstGeom>
          <a:noFill/>
        </p:spPr>
        <p:txBody>
          <a:bodyPr wrap="square">
            <a:spAutoFit/>
          </a:bodyPr>
          <a:lstStyle/>
          <a:p>
            <a:pPr algn="ctr"/>
            <a:r>
              <a:rPr lang="en-US" altLang="ja-JP" sz="1400" dirty="0"/>
              <a:t>Science 2024.3.7</a:t>
            </a:r>
            <a:r>
              <a:rPr lang="ja-JP" altLang="en-US" sz="1400" dirty="0"/>
              <a:t>号掲載</a:t>
            </a:r>
          </a:p>
        </p:txBody>
      </p:sp>
      <p:pic>
        <p:nvPicPr>
          <p:cNvPr id="6" name="Picture 4">
            <a:extLst>
              <a:ext uri="{FF2B5EF4-FFF2-40B4-BE49-F238E27FC236}">
                <a16:creationId xmlns:a16="http://schemas.microsoft.com/office/drawing/2014/main" id="{58071C23-2F62-49A5-FE9C-FD0155CFE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1826" y="542792"/>
            <a:ext cx="1351270" cy="171994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F7F618C-3FE1-B382-CB8E-3C00410C4E7A}"/>
              </a:ext>
            </a:extLst>
          </p:cNvPr>
          <p:cNvSpPr txBox="1"/>
          <p:nvPr/>
        </p:nvSpPr>
        <p:spPr>
          <a:xfrm>
            <a:off x="1699686" y="3840638"/>
            <a:ext cx="5952924" cy="333489"/>
          </a:xfrm>
          <a:prstGeom prst="rect">
            <a:avLst/>
          </a:prstGeom>
          <a:noFill/>
        </p:spPr>
        <p:txBody>
          <a:bodyPr wrap="square">
            <a:spAutoFit/>
          </a:bodyPr>
          <a:lstStyle/>
          <a:p>
            <a:pPr>
              <a:lnSpc>
                <a:spcPct val="150000"/>
              </a:lnSpc>
            </a:pPr>
            <a:r>
              <a:rPr lang="en-US" altLang="ja-JP" sz="1200" dirty="0"/>
              <a:t>1962</a:t>
            </a:r>
            <a:r>
              <a:rPr lang="ja-JP" altLang="en-US" sz="1200" dirty="0"/>
              <a:t>年生まれ</a:t>
            </a:r>
            <a:r>
              <a:rPr lang="en-US" altLang="ja-JP" sz="1200" dirty="0"/>
              <a:t>(62</a:t>
            </a:r>
            <a:r>
              <a:rPr lang="ja-JP" altLang="en-US" sz="1200" dirty="0"/>
              <a:t>歳</a:t>
            </a:r>
            <a:r>
              <a:rPr lang="en-US" altLang="ja-JP" sz="1200" dirty="0"/>
              <a:t>)</a:t>
            </a:r>
          </a:p>
        </p:txBody>
      </p:sp>
      <p:sp>
        <p:nvSpPr>
          <p:cNvPr id="20" name="テキスト ボックス 19">
            <a:extLst>
              <a:ext uri="{FF2B5EF4-FFF2-40B4-BE49-F238E27FC236}">
                <a16:creationId xmlns:a16="http://schemas.microsoft.com/office/drawing/2014/main" id="{221730A7-565C-6B3E-EB4E-F24559A73A57}"/>
              </a:ext>
            </a:extLst>
          </p:cNvPr>
          <p:cNvSpPr txBox="1"/>
          <p:nvPr/>
        </p:nvSpPr>
        <p:spPr>
          <a:xfrm>
            <a:off x="1768808" y="4831984"/>
            <a:ext cx="618358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(2000) “Rosetta in CASP4: Progress in ab initio protein structure prediction”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タンパク質の立体構造予測手法</a:t>
            </a:r>
            <a:r>
              <a:rPr kumimoji="0" lang="en-US" altLang="ja-JP" sz="1200" b="0" i="0" u="none" strike="noStrike" kern="1200" cap="none" spc="0" normalizeH="0" baseline="0" noProof="0" dirty="0">
                <a:ln>
                  <a:noFill/>
                </a:ln>
                <a:solidFill>
                  <a:prstClr val="black"/>
                </a:solidFill>
                <a:effectLst/>
                <a:uLnTx/>
                <a:uFillTx/>
                <a:latin typeface="Arial"/>
                <a:cs typeface="+mn-cs"/>
              </a:rPr>
              <a:t>Rosetta</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5" name="テキスト ボックス 24">
            <a:extLst>
              <a:ext uri="{FF2B5EF4-FFF2-40B4-BE49-F238E27FC236}">
                <a16:creationId xmlns:a16="http://schemas.microsoft.com/office/drawing/2014/main" id="{44F81A6C-0CCF-C63D-F4B4-C7C172701F76}"/>
              </a:ext>
            </a:extLst>
          </p:cNvPr>
          <p:cNvSpPr txBox="1"/>
          <p:nvPr/>
        </p:nvSpPr>
        <p:spPr>
          <a:xfrm>
            <a:off x="1768808" y="4222910"/>
            <a:ext cx="4677506"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(1989) </a:t>
            </a:r>
            <a:r>
              <a:rPr kumimoji="0" lang="ja-JP" altLang="en-US" sz="1200" b="0" i="0" u="none" strike="noStrike" kern="1200" cap="none" spc="0" normalizeH="0" baseline="0" noProof="0" dirty="0">
                <a:ln>
                  <a:noFill/>
                </a:ln>
                <a:solidFill>
                  <a:prstClr val="black"/>
                </a:solidFill>
                <a:effectLst/>
                <a:uLnTx/>
                <a:uFillTx/>
                <a:latin typeface="Arial"/>
                <a:cs typeface="+mn-cs"/>
              </a:rPr>
              <a:t>博士号取得 </a:t>
            </a:r>
            <a:r>
              <a:rPr kumimoji="0" lang="en-US" altLang="ja-JP" sz="1200" b="0" i="0" u="none" strike="noStrike" kern="1200" cap="none" spc="0" normalizeH="0" baseline="0" noProof="0" dirty="0">
                <a:ln>
                  <a:noFill/>
                </a:ln>
                <a:solidFill>
                  <a:prstClr val="black"/>
                </a:solidFill>
                <a:effectLst/>
                <a:uLnTx/>
                <a:uFillTx/>
                <a:latin typeface="Arial"/>
                <a:cs typeface="+mn-cs"/>
              </a:rPr>
              <a:t>(</a:t>
            </a:r>
            <a:r>
              <a:rPr kumimoji="0" lang="ja-JP" altLang="en-US" sz="1200" b="0" i="0" u="none" strike="noStrike" kern="1200" cap="none" spc="0" normalizeH="0" baseline="0" noProof="0" dirty="0">
                <a:ln>
                  <a:noFill/>
                </a:ln>
                <a:solidFill>
                  <a:prstClr val="black"/>
                </a:solidFill>
                <a:effectLst/>
                <a:uLnTx/>
                <a:uFillTx/>
                <a:latin typeface="Arial"/>
                <a:cs typeface="+mn-cs"/>
              </a:rPr>
              <a:t>カリフォルニア大学バークレー校</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生化学</a:t>
            </a:r>
            <a:r>
              <a:rPr kumimoji="0" lang="en-US" altLang="ja-JP" sz="1200" b="0" i="0" u="none" strike="noStrike" kern="1200" cap="none" spc="0" normalizeH="0" baseline="0" noProof="0" dirty="0">
                <a:ln>
                  <a:noFill/>
                </a:ln>
                <a:solidFill>
                  <a:prstClr val="black"/>
                </a:solidFill>
                <a:effectLst/>
                <a:uLnTx/>
                <a:uFillTx/>
                <a:latin typeface="Arial"/>
                <a:cs typeface="+mn-cs"/>
              </a:rPr>
              <a:t>)</a:t>
            </a:r>
            <a:endParaRPr lang="ja-JP" altLang="en-US" dirty="0"/>
          </a:p>
        </p:txBody>
      </p:sp>
      <p:sp>
        <p:nvSpPr>
          <p:cNvPr id="26" name="テキスト ボックス 25">
            <a:extLst>
              <a:ext uri="{FF2B5EF4-FFF2-40B4-BE49-F238E27FC236}">
                <a16:creationId xmlns:a16="http://schemas.microsoft.com/office/drawing/2014/main" id="{7917DB24-894E-BA18-9ACC-B24A34691CFC}"/>
              </a:ext>
            </a:extLst>
          </p:cNvPr>
          <p:cNvSpPr txBox="1"/>
          <p:nvPr/>
        </p:nvSpPr>
        <p:spPr>
          <a:xfrm>
            <a:off x="1768808" y="5321187"/>
            <a:ext cx="7159088"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21</a:t>
            </a:r>
            <a:r>
              <a:rPr kumimoji="0" lang="en-US" altLang="ja-JP" sz="1200" b="0" i="0" u="none" strike="noStrike" kern="1200" cap="none" spc="0" normalizeH="0" baseline="0" noProof="0" dirty="0">
                <a:ln>
                  <a:noFill/>
                </a:ln>
                <a:solidFill>
                  <a:prstClr val="black"/>
                </a:solidFill>
                <a:effectLst/>
                <a:uLnTx/>
                <a:uFillTx/>
                <a:latin typeface="Arial"/>
                <a:cs typeface="+mn-cs"/>
              </a:rPr>
              <a:t>) “Accurate prediction of protein structures and interactions using a three-track neural network”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の性能を再現することを目的として</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立体構造予測手法</a:t>
            </a:r>
            <a:r>
              <a:rPr kumimoji="0" lang="en-US" altLang="ja-JP" sz="1200" b="0" i="0" u="none" strike="noStrike" kern="1200" cap="none" spc="0" normalizeH="0" baseline="0" noProof="0" dirty="0" err="1">
                <a:ln>
                  <a:noFill/>
                </a:ln>
                <a:solidFill>
                  <a:prstClr val="black"/>
                </a:solidFill>
                <a:effectLst/>
                <a:uLnTx/>
                <a:uFillTx/>
                <a:latin typeface="Arial"/>
                <a:cs typeface="+mn-cs"/>
              </a:rPr>
              <a:t>RoseTTA</a:t>
            </a:r>
            <a:r>
              <a:rPr kumimoji="0" lang="en-US" altLang="ja-JP" sz="1200" b="0" i="0" u="none" strike="noStrike" kern="1200" cap="none" spc="0" normalizeH="0" baseline="0" noProof="0" dirty="0">
                <a:ln>
                  <a:noFill/>
                </a:ln>
                <a:solidFill>
                  <a:prstClr val="black"/>
                </a:solidFill>
                <a:effectLst/>
                <a:uLnTx/>
                <a:uFillTx/>
                <a:latin typeface="Arial"/>
                <a:cs typeface="+mn-cs"/>
              </a:rPr>
              <a:t> fold</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7" name="テキスト ボックス 26">
            <a:extLst>
              <a:ext uri="{FF2B5EF4-FFF2-40B4-BE49-F238E27FC236}">
                <a16:creationId xmlns:a16="http://schemas.microsoft.com/office/drawing/2014/main" id="{75A96CA0-233F-53A5-4D89-D54C18B92F83}"/>
              </a:ext>
            </a:extLst>
          </p:cNvPr>
          <p:cNvSpPr txBox="1"/>
          <p:nvPr/>
        </p:nvSpPr>
        <p:spPr>
          <a:xfrm>
            <a:off x="1768808" y="5810390"/>
            <a:ext cx="7159088"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23</a:t>
            </a:r>
            <a:r>
              <a:rPr kumimoji="0" lang="en-US" altLang="ja-JP" sz="1200" b="0" i="0" u="none" strike="noStrike" kern="1200" cap="none" spc="0" normalizeH="0" baseline="0" noProof="0" dirty="0">
                <a:ln>
                  <a:noFill/>
                </a:ln>
                <a:solidFill>
                  <a:prstClr val="black"/>
                </a:solidFill>
                <a:effectLst/>
                <a:uLnTx/>
                <a:uFillTx/>
                <a:latin typeface="Arial"/>
                <a:cs typeface="+mn-cs"/>
              </a:rPr>
              <a:t>) “De novo design of protein structure and function with </a:t>
            </a:r>
            <a:r>
              <a:rPr kumimoji="0" lang="en-US" altLang="ja-JP" sz="1200" b="0" i="0" u="none" strike="noStrike" kern="1200" cap="none" spc="0" normalizeH="0" baseline="0" noProof="0" dirty="0" err="1">
                <a:ln>
                  <a:noFill/>
                </a:ln>
                <a:solidFill>
                  <a:prstClr val="black"/>
                </a:solidFill>
                <a:effectLst/>
                <a:uLnTx/>
                <a:uFillTx/>
                <a:latin typeface="Arial"/>
                <a:cs typeface="+mn-cs"/>
              </a:rPr>
              <a:t>RFdiffusion</a:t>
            </a:r>
            <a:r>
              <a:rPr kumimoji="0" lang="en-US" altLang="ja-JP" sz="1200" b="0" i="0" u="none" strike="noStrike" kern="1200" cap="none" spc="0" normalizeH="0" baseline="0" noProof="0" dirty="0">
                <a:ln>
                  <a:noFill/>
                </a:ln>
                <a:solidFill>
                  <a:prstClr val="black"/>
                </a:solidFill>
                <a:effectLst/>
                <a:uLnTx/>
                <a:uFillTx/>
                <a:latin typeface="Arial"/>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Arial"/>
                <a:cs typeface="+mn-cs"/>
              </a:rPr>
              <a:t>　　</a:t>
            </a:r>
            <a:r>
              <a:rPr kumimoji="0" lang="en-US" altLang="ja-JP" sz="1200" b="0" i="0" u="none" strike="noStrike" kern="1200" cap="none" spc="0" normalizeH="0" baseline="0" noProof="0" dirty="0" err="1">
                <a:ln>
                  <a:noFill/>
                </a:ln>
                <a:solidFill>
                  <a:prstClr val="black"/>
                </a:solidFill>
                <a:effectLst/>
                <a:uLnTx/>
                <a:uFillTx/>
                <a:latin typeface="Arial"/>
                <a:cs typeface="+mn-cs"/>
              </a:rPr>
              <a:t>RoseTTA</a:t>
            </a:r>
            <a:r>
              <a:rPr kumimoji="0" lang="en-US" altLang="ja-JP" sz="1200" b="0" i="0" u="none" strike="noStrike" kern="1200" cap="none" spc="0" normalizeH="0" baseline="0" noProof="0" dirty="0">
                <a:ln>
                  <a:noFill/>
                </a:ln>
                <a:solidFill>
                  <a:prstClr val="black"/>
                </a:solidFill>
                <a:effectLst/>
                <a:uLnTx/>
                <a:uFillTx/>
                <a:latin typeface="Arial"/>
                <a:cs typeface="+mn-cs"/>
              </a:rPr>
              <a:t> fold</a:t>
            </a:r>
            <a:r>
              <a:rPr kumimoji="0" lang="ja-JP" altLang="en-US" sz="1200" b="0" i="0" u="none" strike="noStrike" kern="1200" cap="none" spc="0" normalizeH="0" baseline="0" noProof="0" dirty="0">
                <a:ln>
                  <a:noFill/>
                </a:ln>
                <a:solidFill>
                  <a:prstClr val="black"/>
                </a:solidFill>
                <a:effectLst/>
                <a:uLnTx/>
                <a:uFillTx/>
                <a:latin typeface="Arial"/>
                <a:cs typeface="+mn-cs"/>
              </a:rPr>
              <a:t>を拡散モデルに応用したタンパク質設計</a:t>
            </a:r>
            <a:r>
              <a:rPr kumimoji="0" lang="en-US" altLang="ja-JP" sz="1200" b="0" i="0" u="none" strike="noStrike" kern="1200" cap="none" spc="0" normalizeH="0" baseline="0" noProof="0" dirty="0" err="1">
                <a:ln>
                  <a:noFill/>
                </a:ln>
                <a:solidFill>
                  <a:prstClr val="black"/>
                </a:solidFill>
                <a:effectLst/>
                <a:uLnTx/>
                <a:uFillTx/>
                <a:latin typeface="Arial"/>
                <a:cs typeface="+mn-cs"/>
              </a:rPr>
              <a:t>RFdiffusion</a:t>
            </a:r>
            <a:r>
              <a:rPr kumimoji="0" lang="ja-JP" altLang="en-US" sz="1200" b="0" i="0" u="none" strike="noStrike" kern="1200" cap="none" spc="0" normalizeH="0" baseline="0" noProof="0" dirty="0">
                <a:ln>
                  <a:noFill/>
                </a:ln>
                <a:solidFill>
                  <a:prstClr val="black"/>
                </a:solidFill>
                <a:effectLst/>
                <a:uLnTx/>
                <a:uFillTx/>
                <a:latin typeface="Arial"/>
                <a:cs typeface="+mn-cs"/>
              </a:rPr>
              <a:t>を開発</a:t>
            </a:r>
            <a:endParaRPr kumimoji="0" lang="en-US" altLang="ja-JP" sz="1200" b="0" i="0" u="none" strike="noStrike" kern="1200" cap="none" spc="0" normalizeH="0" baseline="0" noProof="0" dirty="0">
              <a:ln>
                <a:noFill/>
              </a:ln>
              <a:solidFill>
                <a:prstClr val="black"/>
              </a:solidFill>
              <a:effectLst/>
              <a:uLnTx/>
              <a:uFillTx/>
              <a:latin typeface="Arial"/>
              <a:cs typeface="+mn-cs"/>
            </a:endParaRPr>
          </a:p>
        </p:txBody>
      </p:sp>
      <p:sp>
        <p:nvSpPr>
          <p:cNvPr id="29" name="テキスト ボックス 28">
            <a:extLst>
              <a:ext uri="{FF2B5EF4-FFF2-40B4-BE49-F238E27FC236}">
                <a16:creationId xmlns:a16="http://schemas.microsoft.com/office/drawing/2014/main" id="{27A91697-1A86-82FE-7628-95F698B12A19}"/>
              </a:ext>
            </a:extLst>
          </p:cNvPr>
          <p:cNvSpPr txBox="1"/>
          <p:nvPr/>
        </p:nvSpPr>
        <p:spPr>
          <a:xfrm>
            <a:off x="1768808" y="4527447"/>
            <a:ext cx="4677506"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(1993) </a:t>
            </a:r>
            <a:r>
              <a:rPr kumimoji="0" lang="ja-JP" altLang="en-US" sz="1200" b="0" i="0" u="none" strike="noStrike" kern="1200" cap="none" spc="0" normalizeH="0" baseline="0" noProof="0" dirty="0">
                <a:ln>
                  <a:noFill/>
                </a:ln>
                <a:solidFill>
                  <a:prstClr val="black"/>
                </a:solidFill>
                <a:effectLst/>
                <a:uLnTx/>
                <a:uFillTx/>
                <a:latin typeface="Arial"/>
                <a:cs typeface="+mn-cs"/>
              </a:rPr>
              <a:t>ワシントン大学で研究を開始</a:t>
            </a:r>
            <a:endParaRPr lang="ja-JP" altLang="en-US" dirty="0"/>
          </a:p>
        </p:txBody>
      </p:sp>
      <p:sp>
        <p:nvSpPr>
          <p:cNvPr id="30" name="テキスト ボックス 29">
            <a:extLst>
              <a:ext uri="{FF2B5EF4-FFF2-40B4-BE49-F238E27FC236}">
                <a16:creationId xmlns:a16="http://schemas.microsoft.com/office/drawing/2014/main" id="{53FE210D-C0F8-9B3D-DB82-1C205312C7E9}"/>
              </a:ext>
            </a:extLst>
          </p:cNvPr>
          <p:cNvSpPr txBox="1"/>
          <p:nvPr/>
        </p:nvSpPr>
        <p:spPr>
          <a:xfrm>
            <a:off x="1768808" y="6299594"/>
            <a:ext cx="7159088"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Arial"/>
                <a:cs typeface="+mn-cs"/>
              </a:rPr>
              <a:t>(20</a:t>
            </a:r>
            <a:r>
              <a:rPr lang="en-US" altLang="ja-JP" sz="1200" dirty="0">
                <a:solidFill>
                  <a:prstClr val="black"/>
                </a:solidFill>
                <a:latin typeface="Arial"/>
              </a:rPr>
              <a:t>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a:t>
            </a:r>
            <a:r>
              <a:rPr lang="en-US" altLang="ja-JP" sz="1200" dirty="0">
                <a:solidFill>
                  <a:prstClr val="black"/>
                </a:solidFill>
                <a:latin typeface="Arial"/>
              </a:rPr>
              <a:t> </a:t>
            </a:r>
            <a:r>
              <a:rPr kumimoji="0" lang="en-US" altLang="ja-JP" sz="1200" b="0" i="0" u="none" strike="noStrike" kern="1200" cap="none" spc="0" normalizeH="0" baseline="0" noProof="0" dirty="0">
                <a:ln>
                  <a:noFill/>
                </a:ln>
                <a:solidFill>
                  <a:prstClr val="black"/>
                </a:solidFill>
                <a:effectLst/>
                <a:uLnTx/>
                <a:uFillTx/>
                <a:latin typeface="Arial"/>
                <a:cs typeface="+mn-cs"/>
              </a:rPr>
              <a:t>”for computational protein design”</a:t>
            </a:r>
          </a:p>
        </p:txBody>
      </p:sp>
    </p:spTree>
    <p:extLst>
      <p:ext uri="{BB962C8B-B14F-4D97-AF65-F5344CB8AC3E}">
        <p14:creationId xmlns:p14="http://schemas.microsoft.com/office/powerpoint/2010/main" val="2732164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BF2D6-E32A-C936-2096-9DC4049018B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36AAEA-B0B6-47DC-26AA-F515B7555375}"/>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en-US" altLang="ja-JP" sz="2200" b="1" dirty="0" err="1"/>
              <a:t>RoseTTAFold</a:t>
            </a:r>
            <a:r>
              <a:rPr kumimoji="1" lang="en-US" altLang="ja-JP" sz="2200" b="1" dirty="0"/>
              <a:t> (RF)</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正方形/長方形 1">
            <a:extLst>
              <a:ext uri="{FF2B5EF4-FFF2-40B4-BE49-F238E27FC236}">
                <a16:creationId xmlns:a16="http://schemas.microsoft.com/office/drawing/2014/main" id="{DB3F02B6-C563-9BE3-948D-4F5B2715D0DF}"/>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3" name="テキスト ボックス 2">
            <a:extLst>
              <a:ext uri="{FF2B5EF4-FFF2-40B4-BE49-F238E27FC236}">
                <a16:creationId xmlns:a16="http://schemas.microsoft.com/office/drawing/2014/main" id="{B076CDD5-0D67-7CB2-B957-F420986331AC}"/>
              </a:ext>
            </a:extLst>
          </p:cNvPr>
          <p:cNvSpPr txBox="1"/>
          <p:nvPr/>
        </p:nvSpPr>
        <p:spPr>
          <a:xfrm>
            <a:off x="169746"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5" name="正方形/長方形 4">
            <a:extLst>
              <a:ext uri="{FF2B5EF4-FFF2-40B4-BE49-F238E27FC236}">
                <a16:creationId xmlns:a16="http://schemas.microsoft.com/office/drawing/2014/main" id="{9EA7CF70-7438-3EE3-1D11-3597C4073D15}"/>
              </a:ext>
            </a:extLst>
          </p:cNvPr>
          <p:cNvSpPr/>
          <p:nvPr/>
        </p:nvSpPr>
        <p:spPr>
          <a:xfrm>
            <a:off x="97746" y="555663"/>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28F2EBC4-2E69-55F1-6E1E-D745D63DDEE9}"/>
              </a:ext>
            </a:extLst>
          </p:cNvPr>
          <p:cNvSpPr txBox="1"/>
          <p:nvPr/>
        </p:nvSpPr>
        <p:spPr>
          <a:xfrm>
            <a:off x="167292" y="3311261"/>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8" name="正方形/長方形 7">
            <a:extLst>
              <a:ext uri="{FF2B5EF4-FFF2-40B4-BE49-F238E27FC236}">
                <a16:creationId xmlns:a16="http://schemas.microsoft.com/office/drawing/2014/main" id="{5520A952-A8E0-2F10-3721-C6356BCB2A87}"/>
              </a:ext>
            </a:extLst>
          </p:cNvPr>
          <p:cNvSpPr/>
          <p:nvPr/>
        </p:nvSpPr>
        <p:spPr>
          <a:xfrm>
            <a:off x="95291" y="3327538"/>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9" name="テキスト ボックス 8">
            <a:extLst>
              <a:ext uri="{FF2B5EF4-FFF2-40B4-BE49-F238E27FC236}">
                <a16:creationId xmlns:a16="http://schemas.microsoft.com/office/drawing/2014/main" id="{2AAA1830-CA8C-16B7-0418-257E344967B1}"/>
              </a:ext>
            </a:extLst>
          </p:cNvPr>
          <p:cNvSpPr txBox="1"/>
          <p:nvPr/>
        </p:nvSpPr>
        <p:spPr>
          <a:xfrm>
            <a:off x="85725" y="841567"/>
            <a:ext cx="8172309"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2021</a:t>
            </a:r>
            <a:r>
              <a:rPr kumimoji="1" lang="ja-JP" altLang="en-US" sz="1400" dirty="0">
                <a:solidFill>
                  <a:schemeClr val="tx1">
                    <a:lumMod val="95000"/>
                    <a:lumOff val="5000"/>
                  </a:schemeClr>
                </a:solidFill>
              </a:rPr>
              <a:t>年</a:t>
            </a:r>
            <a:r>
              <a:rPr kumimoji="1" lang="en-US" altLang="ja-JP" sz="1400" dirty="0">
                <a:solidFill>
                  <a:schemeClr val="tx1">
                    <a:lumMod val="95000"/>
                    <a:lumOff val="5000"/>
                  </a:schemeClr>
                </a:solidFill>
              </a:rPr>
              <a:t>, AlphaFold2</a:t>
            </a:r>
            <a:r>
              <a:rPr kumimoji="1" lang="ja-JP" altLang="en-US" sz="1400" dirty="0">
                <a:solidFill>
                  <a:schemeClr val="tx1">
                    <a:lumMod val="95000"/>
                    <a:lumOff val="5000"/>
                  </a:schemeClr>
                </a:solidFill>
              </a:rPr>
              <a:t>の発表後に</a:t>
            </a:r>
            <a:r>
              <a:rPr kumimoji="1" lang="en-US" altLang="ja-JP" sz="1400" dirty="0">
                <a:solidFill>
                  <a:schemeClr val="tx1">
                    <a:lumMod val="95000"/>
                    <a:lumOff val="5000"/>
                  </a:schemeClr>
                </a:solidFill>
              </a:rPr>
              <a:t>, Baker</a:t>
            </a:r>
            <a:r>
              <a:rPr kumimoji="1" lang="ja-JP" altLang="en-US" sz="1400" dirty="0">
                <a:solidFill>
                  <a:schemeClr val="tx1">
                    <a:lumMod val="95000"/>
                    <a:lumOff val="5000"/>
                  </a:schemeClr>
                </a:solidFill>
              </a:rPr>
              <a:t>らが発表したタンパク質構造予測モデル</a:t>
            </a:r>
            <a:endParaRPr kumimoji="1" lang="en-US" altLang="ja-JP" sz="1400" dirty="0">
              <a:solidFill>
                <a:schemeClr val="tx1">
                  <a:lumMod val="95000"/>
                  <a:lumOff val="5000"/>
                </a:schemeClr>
              </a:solidFill>
            </a:endParaRPr>
          </a:p>
        </p:txBody>
      </p:sp>
      <p:pic>
        <p:nvPicPr>
          <p:cNvPr id="10" name="Picture 2">
            <a:extLst>
              <a:ext uri="{FF2B5EF4-FFF2-40B4-BE49-F238E27FC236}">
                <a16:creationId xmlns:a16="http://schemas.microsoft.com/office/drawing/2014/main" id="{6899DC8C-4FD5-4A90-115F-824D29A3AB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78"/>
          <a:stretch/>
        </p:blipFill>
        <p:spPr bwMode="auto">
          <a:xfrm>
            <a:off x="1321015" y="3635427"/>
            <a:ext cx="6203735" cy="2670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CAC9BD2-50D5-9ABE-25C8-624D5A402EDB}"/>
              </a:ext>
            </a:extLst>
          </p:cNvPr>
          <p:cNvSpPr txBox="1"/>
          <p:nvPr/>
        </p:nvSpPr>
        <p:spPr>
          <a:xfrm>
            <a:off x="85725" y="1637571"/>
            <a:ext cx="3143209" cy="523220"/>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Baker</a:t>
            </a:r>
            <a:r>
              <a:rPr kumimoji="1" lang="ja-JP" altLang="en-US" sz="1400" dirty="0">
                <a:solidFill>
                  <a:schemeClr val="tx1">
                    <a:lumMod val="95000"/>
                    <a:lumOff val="5000"/>
                  </a:schemeClr>
                </a:solidFill>
              </a:rPr>
              <a:t>らの以前のモデルを超え</a:t>
            </a:r>
            <a:r>
              <a:rPr kumimoji="1" lang="en-US" altLang="ja-JP" sz="1400" dirty="0">
                <a:solidFill>
                  <a:schemeClr val="tx1">
                    <a:lumMod val="95000"/>
                    <a:lumOff val="5000"/>
                  </a:schemeClr>
                </a:solidFill>
              </a:rPr>
              <a:t>, AlphaFold2</a:t>
            </a:r>
            <a:r>
              <a:rPr kumimoji="1" lang="ja-JP" altLang="en-US" sz="1400" dirty="0">
                <a:solidFill>
                  <a:schemeClr val="tx1">
                    <a:lumMod val="95000"/>
                    <a:lumOff val="5000"/>
                  </a:schemeClr>
                </a:solidFill>
              </a:rPr>
              <a:t>に次ぐ性能になった。</a:t>
            </a:r>
            <a:endParaRPr kumimoji="1" lang="en-US" altLang="ja-JP" sz="1400" dirty="0">
              <a:solidFill>
                <a:schemeClr val="tx1">
                  <a:lumMod val="95000"/>
                  <a:lumOff val="5000"/>
                </a:schemeClr>
              </a:solidFill>
            </a:endParaRPr>
          </a:p>
        </p:txBody>
      </p:sp>
      <p:pic>
        <p:nvPicPr>
          <p:cNvPr id="16" name="Picture 2">
            <a:extLst>
              <a:ext uri="{FF2B5EF4-FFF2-40B4-BE49-F238E27FC236}">
                <a16:creationId xmlns:a16="http://schemas.microsoft.com/office/drawing/2014/main" id="{10A64B30-C23E-0B5C-D2AB-76282EB25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817" b="441"/>
          <a:stretch/>
        </p:blipFill>
        <p:spPr bwMode="auto">
          <a:xfrm>
            <a:off x="3773751" y="1490799"/>
            <a:ext cx="5370249" cy="1763625"/>
          </a:xfrm>
          <a:prstGeom prst="rect">
            <a:avLst/>
          </a:prstGeom>
          <a:noFill/>
          <a:extLst>
            <a:ext uri="{909E8E84-426E-40DD-AFC4-6F175D3DCCD1}">
              <a14:hiddenFill xmlns:a14="http://schemas.microsoft.com/office/drawing/2010/main">
                <a:solidFill>
                  <a:srgbClr val="FFFFFF"/>
                </a:solidFill>
              </a14:hiddenFill>
            </a:ext>
          </a:extLst>
        </p:spPr>
      </p:pic>
      <p:sp>
        <p:nvSpPr>
          <p:cNvPr id="18" name="吹き出し: 四角形 17">
            <a:extLst>
              <a:ext uri="{FF2B5EF4-FFF2-40B4-BE49-F238E27FC236}">
                <a16:creationId xmlns:a16="http://schemas.microsoft.com/office/drawing/2014/main" id="{3E8F8E7B-E866-7435-8339-F8766AB118E8}"/>
              </a:ext>
            </a:extLst>
          </p:cNvPr>
          <p:cNvSpPr/>
          <p:nvPr/>
        </p:nvSpPr>
        <p:spPr>
          <a:xfrm>
            <a:off x="113416" y="5729933"/>
            <a:ext cx="3561787" cy="523220"/>
          </a:xfrm>
          <a:prstGeom prst="wedgeRectCallout">
            <a:avLst>
              <a:gd name="adj1" fmla="val -15287"/>
              <a:gd name="adj2" fmla="val -66206"/>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1400" dirty="0">
              <a:solidFill>
                <a:sysClr val="windowText" lastClr="000000"/>
              </a:solidFill>
            </a:endParaRPr>
          </a:p>
          <a:p>
            <a:endParaRPr kumimoji="1" lang="en-US" altLang="ja-JP" sz="1400" dirty="0">
              <a:solidFill>
                <a:sysClr val="windowText" lastClr="000000"/>
              </a:solidFill>
            </a:endParaRPr>
          </a:p>
          <a:p>
            <a:endParaRPr kumimoji="1" lang="en-US" altLang="ja-JP" sz="1400" dirty="0">
              <a:solidFill>
                <a:sysClr val="windowText" lastClr="000000"/>
              </a:solidFill>
            </a:endParaRPr>
          </a:p>
        </p:txBody>
      </p:sp>
      <p:sp>
        <p:nvSpPr>
          <p:cNvPr id="19" name="テキスト ボックス 18">
            <a:extLst>
              <a:ext uri="{FF2B5EF4-FFF2-40B4-BE49-F238E27FC236}">
                <a16:creationId xmlns:a16="http://schemas.microsoft.com/office/drawing/2014/main" id="{9B35FBF2-D52D-7EA3-47B8-855EEB55F254}"/>
              </a:ext>
            </a:extLst>
          </p:cNvPr>
          <p:cNvSpPr txBox="1"/>
          <p:nvPr/>
        </p:nvSpPr>
        <p:spPr>
          <a:xfrm>
            <a:off x="71437" y="5729933"/>
            <a:ext cx="3603765" cy="523220"/>
          </a:xfrm>
          <a:prstGeom prst="rect">
            <a:avLst/>
          </a:prstGeom>
          <a:noFill/>
        </p:spPr>
        <p:txBody>
          <a:bodyPr wrap="square">
            <a:spAutoFit/>
          </a:bodyPr>
          <a:lstStyle/>
          <a:p>
            <a:r>
              <a:rPr kumimoji="1" lang="en-US" altLang="ja-JP" sz="1400" dirty="0">
                <a:solidFill>
                  <a:sysClr val="windowText" lastClr="000000"/>
                </a:solidFill>
              </a:rPr>
              <a:t>AF2</a:t>
            </a:r>
            <a:r>
              <a:rPr kumimoji="1" lang="ja-JP" altLang="en-US" sz="1400" dirty="0">
                <a:solidFill>
                  <a:sysClr val="windowText" lastClr="000000"/>
                </a:solidFill>
              </a:rPr>
              <a:t>と同じく</a:t>
            </a:r>
            <a:r>
              <a:rPr kumimoji="1" lang="en-US" altLang="ja-JP" sz="1400" dirty="0">
                <a:solidFill>
                  <a:sysClr val="windowText" lastClr="000000"/>
                </a:solidFill>
              </a:rPr>
              <a:t>MSA</a:t>
            </a:r>
            <a:r>
              <a:rPr kumimoji="1" lang="ja-JP" altLang="en-US" sz="1400" dirty="0">
                <a:solidFill>
                  <a:sysClr val="windowText" lastClr="000000"/>
                </a:solidFill>
              </a:rPr>
              <a:t>を入力に加え</a:t>
            </a:r>
            <a:r>
              <a:rPr kumimoji="1" lang="en-US" altLang="ja-JP" sz="1400" dirty="0">
                <a:solidFill>
                  <a:sysClr val="windowText" lastClr="000000"/>
                </a:solidFill>
              </a:rPr>
              <a:t>, attention</a:t>
            </a:r>
            <a:r>
              <a:rPr kumimoji="1" lang="ja-JP" altLang="en-US" sz="1400" dirty="0">
                <a:solidFill>
                  <a:sysClr val="windowText" lastClr="000000"/>
                </a:solidFill>
              </a:rPr>
              <a:t>により配列</a:t>
            </a:r>
            <a:r>
              <a:rPr kumimoji="1" lang="en-US" altLang="ja-JP" sz="1400" dirty="0">
                <a:solidFill>
                  <a:sysClr val="windowText" lastClr="000000"/>
                </a:solidFill>
              </a:rPr>
              <a:t>/</a:t>
            </a:r>
            <a:r>
              <a:rPr kumimoji="1" lang="ja-JP" altLang="en-US" sz="1400" dirty="0">
                <a:solidFill>
                  <a:sysClr val="windowText" lastClr="000000"/>
                </a:solidFill>
              </a:rPr>
              <a:t>ペア表現を更新する</a:t>
            </a:r>
            <a:endParaRPr kumimoji="1" lang="en-US" altLang="ja-JP" sz="1400" dirty="0">
              <a:solidFill>
                <a:sysClr val="windowText" lastClr="000000"/>
              </a:solidFill>
            </a:endParaRPr>
          </a:p>
        </p:txBody>
      </p:sp>
      <p:sp>
        <p:nvSpPr>
          <p:cNvPr id="21" name="吹き出し: 四角形 20">
            <a:extLst>
              <a:ext uri="{FF2B5EF4-FFF2-40B4-BE49-F238E27FC236}">
                <a16:creationId xmlns:a16="http://schemas.microsoft.com/office/drawing/2014/main" id="{344E467B-2C3A-614B-8AD3-737C9811AD98}"/>
              </a:ext>
            </a:extLst>
          </p:cNvPr>
          <p:cNvSpPr/>
          <p:nvPr/>
        </p:nvSpPr>
        <p:spPr>
          <a:xfrm>
            <a:off x="4490574" y="6375763"/>
            <a:ext cx="4015251" cy="338554"/>
          </a:xfrm>
          <a:prstGeom prst="wedgeRectCallout">
            <a:avLst>
              <a:gd name="adj1" fmla="val -19208"/>
              <a:gd name="adj2" fmla="val -9152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ysClr val="windowText" lastClr="000000"/>
                </a:solidFill>
              </a:rPr>
              <a:t>後半は</a:t>
            </a:r>
            <a:r>
              <a:rPr kumimoji="1" lang="en-US" altLang="ja-JP" sz="1400" dirty="0">
                <a:solidFill>
                  <a:sysClr val="windowText" lastClr="000000"/>
                </a:solidFill>
              </a:rPr>
              <a:t>3</a:t>
            </a:r>
            <a:r>
              <a:rPr kumimoji="1" lang="ja-JP" altLang="en-US" sz="1400" dirty="0">
                <a:solidFill>
                  <a:sysClr val="windowText" lastClr="000000"/>
                </a:solidFill>
              </a:rPr>
              <a:t>次元座標を処理するモジュールを並列化</a:t>
            </a: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p:txBody>
      </p:sp>
      <p:sp>
        <p:nvSpPr>
          <p:cNvPr id="27" name="テキスト ボックス 26">
            <a:extLst>
              <a:ext uri="{FF2B5EF4-FFF2-40B4-BE49-F238E27FC236}">
                <a16:creationId xmlns:a16="http://schemas.microsoft.com/office/drawing/2014/main" id="{3E3D7710-B223-1D68-98D5-44246FFCB23C}"/>
              </a:ext>
            </a:extLst>
          </p:cNvPr>
          <p:cNvSpPr txBox="1"/>
          <p:nvPr/>
        </p:nvSpPr>
        <p:spPr>
          <a:xfrm>
            <a:off x="85725" y="1165733"/>
            <a:ext cx="6981370" cy="307777"/>
          </a:xfrm>
          <a:prstGeom prst="rect">
            <a:avLst/>
          </a:prstGeom>
          <a:noFill/>
        </p:spPr>
        <p:txBody>
          <a:bodyPr wrap="square">
            <a:spAutoFit/>
          </a:bodyPr>
          <a:lstStyle/>
          <a:p>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は当時モデルの詳細が不明だったため</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その性能の再現を目指した。</a:t>
            </a:r>
            <a:endParaRPr lang="ja-JP" altLang="en-US" sz="1400" dirty="0"/>
          </a:p>
        </p:txBody>
      </p:sp>
      <p:sp>
        <p:nvSpPr>
          <p:cNvPr id="29" name="テキスト ボックス 28">
            <a:extLst>
              <a:ext uri="{FF2B5EF4-FFF2-40B4-BE49-F238E27FC236}">
                <a16:creationId xmlns:a16="http://schemas.microsoft.com/office/drawing/2014/main" id="{14B8B715-22F8-8674-EB59-098075B2F11E}"/>
              </a:ext>
            </a:extLst>
          </p:cNvPr>
          <p:cNvSpPr txBox="1"/>
          <p:nvPr/>
        </p:nvSpPr>
        <p:spPr>
          <a:xfrm>
            <a:off x="85725" y="2211811"/>
            <a:ext cx="2693325" cy="307777"/>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モデル容量の削減に成功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491607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26EC-45FC-C476-ED78-5C6AAD52D15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E3B8AE-7906-1823-300A-581B70D1A684}"/>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RoseTTAFold2 (RF2)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正方形/長方形 1">
            <a:extLst>
              <a:ext uri="{FF2B5EF4-FFF2-40B4-BE49-F238E27FC236}">
                <a16:creationId xmlns:a16="http://schemas.microsoft.com/office/drawing/2014/main" id="{11FDCE7D-FCC5-1DC7-9BF1-2E9845729A86}"/>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
        <p:nvSpPr>
          <p:cNvPr id="3" name="テキスト ボックス 2">
            <a:extLst>
              <a:ext uri="{FF2B5EF4-FFF2-40B4-BE49-F238E27FC236}">
                <a16:creationId xmlns:a16="http://schemas.microsoft.com/office/drawing/2014/main" id="{070AB2F1-4396-51AD-CD3A-8D4C18883567}"/>
              </a:ext>
            </a:extLst>
          </p:cNvPr>
          <p:cNvSpPr txBox="1"/>
          <p:nvPr/>
        </p:nvSpPr>
        <p:spPr>
          <a:xfrm>
            <a:off x="169746"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5" name="正方形/長方形 4">
            <a:extLst>
              <a:ext uri="{FF2B5EF4-FFF2-40B4-BE49-F238E27FC236}">
                <a16:creationId xmlns:a16="http://schemas.microsoft.com/office/drawing/2014/main" id="{5399F420-2A26-ECAD-F939-81C151177CC9}"/>
              </a:ext>
            </a:extLst>
          </p:cNvPr>
          <p:cNvSpPr/>
          <p:nvPr/>
        </p:nvSpPr>
        <p:spPr>
          <a:xfrm>
            <a:off x="97746" y="555663"/>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906D8AAD-B331-4024-DC8B-E49647FF69D3}"/>
              </a:ext>
            </a:extLst>
          </p:cNvPr>
          <p:cNvSpPr txBox="1"/>
          <p:nvPr/>
        </p:nvSpPr>
        <p:spPr>
          <a:xfrm>
            <a:off x="169746" y="2899640"/>
            <a:ext cx="4423650"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8" name="正方形/長方形 7">
            <a:extLst>
              <a:ext uri="{FF2B5EF4-FFF2-40B4-BE49-F238E27FC236}">
                <a16:creationId xmlns:a16="http://schemas.microsoft.com/office/drawing/2014/main" id="{FC697ECE-C719-4B9A-F42F-DDDB5C9B0456}"/>
              </a:ext>
            </a:extLst>
          </p:cNvPr>
          <p:cNvSpPr/>
          <p:nvPr/>
        </p:nvSpPr>
        <p:spPr>
          <a:xfrm>
            <a:off x="97745" y="2915917"/>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1" name="テキスト ボックス 10">
            <a:extLst>
              <a:ext uri="{FF2B5EF4-FFF2-40B4-BE49-F238E27FC236}">
                <a16:creationId xmlns:a16="http://schemas.microsoft.com/office/drawing/2014/main" id="{2E23DC97-1A4B-7BB6-E98F-39FDB40FEF79}"/>
              </a:ext>
            </a:extLst>
          </p:cNvPr>
          <p:cNvSpPr txBox="1"/>
          <p:nvPr/>
        </p:nvSpPr>
        <p:spPr>
          <a:xfrm>
            <a:off x="95251" y="864823"/>
            <a:ext cx="4414126" cy="307777"/>
          </a:xfrm>
          <a:prstGeom prst="rect">
            <a:avLst/>
          </a:prstGeom>
          <a:noFill/>
        </p:spPr>
        <p:txBody>
          <a:bodyPr wrap="square" rtlCol="0">
            <a:spAutoFit/>
          </a:bodyPr>
          <a:lstStyle/>
          <a:p>
            <a:r>
              <a:rPr kumimoji="1" lang="en-US" altLang="ja-JP" sz="1400" dirty="0">
                <a:solidFill>
                  <a:schemeClr val="tx1">
                    <a:lumMod val="95000"/>
                    <a:lumOff val="5000"/>
                  </a:schemeClr>
                </a:solidFill>
              </a:rPr>
              <a:t>2023</a:t>
            </a:r>
            <a:r>
              <a:rPr kumimoji="1" lang="ja-JP" altLang="en-US" sz="1400" dirty="0">
                <a:solidFill>
                  <a:schemeClr val="tx1">
                    <a:lumMod val="95000"/>
                    <a:lumOff val="5000"/>
                  </a:schemeClr>
                </a:solidFill>
              </a:rPr>
              <a:t>年</a:t>
            </a:r>
            <a:r>
              <a:rPr kumimoji="1" lang="en-US" altLang="ja-JP" sz="1400" dirty="0">
                <a:solidFill>
                  <a:schemeClr val="tx1">
                    <a:lumMod val="95000"/>
                    <a:lumOff val="5000"/>
                  </a:schemeClr>
                </a:solidFill>
              </a:rPr>
              <a:t>, Baker</a:t>
            </a:r>
            <a:r>
              <a:rPr kumimoji="1" lang="ja-JP" altLang="en-US" sz="1400" dirty="0">
                <a:solidFill>
                  <a:schemeClr val="tx1">
                    <a:lumMod val="95000"/>
                    <a:lumOff val="5000"/>
                  </a:schemeClr>
                </a:solidFill>
              </a:rPr>
              <a:t>らが発表した</a:t>
            </a:r>
            <a:r>
              <a:rPr kumimoji="1" lang="en-US" altLang="ja-JP" sz="1400" dirty="0" err="1">
                <a:solidFill>
                  <a:schemeClr val="tx1">
                    <a:lumMod val="95000"/>
                    <a:lumOff val="5000"/>
                  </a:schemeClr>
                </a:solidFill>
              </a:rPr>
              <a:t>RoseTTAFold</a:t>
            </a:r>
            <a:r>
              <a:rPr kumimoji="1" lang="ja-JP" altLang="en-US" sz="1400" dirty="0">
                <a:solidFill>
                  <a:schemeClr val="tx1">
                    <a:lumMod val="95000"/>
                    <a:lumOff val="5000"/>
                  </a:schemeClr>
                </a:solidFill>
              </a:rPr>
              <a:t>の改善版</a:t>
            </a:r>
            <a:endParaRPr kumimoji="1" lang="en-US" altLang="ja-JP" sz="1400" dirty="0">
              <a:solidFill>
                <a:schemeClr val="tx1">
                  <a:lumMod val="95000"/>
                  <a:lumOff val="5000"/>
                </a:schemeClr>
              </a:solidFill>
            </a:endParaRPr>
          </a:p>
        </p:txBody>
      </p:sp>
      <p:sp>
        <p:nvSpPr>
          <p:cNvPr id="12" name="テキスト ボックス 11">
            <a:extLst>
              <a:ext uri="{FF2B5EF4-FFF2-40B4-BE49-F238E27FC236}">
                <a16:creationId xmlns:a16="http://schemas.microsoft.com/office/drawing/2014/main" id="{3929BD3C-635F-A6CF-9338-5716805214F3}"/>
              </a:ext>
            </a:extLst>
          </p:cNvPr>
          <p:cNvSpPr txBox="1"/>
          <p:nvPr/>
        </p:nvSpPr>
        <p:spPr>
          <a:xfrm>
            <a:off x="85726" y="1167117"/>
            <a:ext cx="5648324" cy="307777"/>
          </a:xfrm>
          <a:prstGeom prst="rect">
            <a:avLst/>
          </a:prstGeom>
          <a:noFill/>
        </p:spPr>
        <p:txBody>
          <a:bodyPr wrap="square" rtlCol="0">
            <a:spAutoFit/>
          </a:bodyPr>
          <a:lstStyle/>
          <a:p>
            <a:r>
              <a:rPr kumimoji="1" lang="en-US" altLang="ja-JP" sz="1400" dirty="0">
                <a:solidFill>
                  <a:schemeClr val="tx1">
                    <a:lumMod val="95000"/>
                    <a:lumOff val="5000"/>
                  </a:schemeClr>
                </a:solidFill>
              </a:rPr>
              <a:t>AlphaFold2</a:t>
            </a:r>
            <a:r>
              <a:rPr kumimoji="1" lang="ja-JP" altLang="en-US" sz="1400" dirty="0">
                <a:solidFill>
                  <a:schemeClr val="tx1">
                    <a:lumMod val="95000"/>
                    <a:lumOff val="5000"/>
                  </a:schemeClr>
                </a:solidFill>
              </a:rPr>
              <a:t>と</a:t>
            </a:r>
            <a:r>
              <a:rPr kumimoji="1" lang="en-US" altLang="ja-JP" sz="1400" dirty="0" err="1">
                <a:solidFill>
                  <a:schemeClr val="tx1">
                    <a:lumMod val="95000"/>
                    <a:lumOff val="5000"/>
                  </a:schemeClr>
                </a:solidFill>
              </a:rPr>
              <a:t>RoseTTAFold</a:t>
            </a:r>
            <a:r>
              <a:rPr kumimoji="1" lang="ja-JP" altLang="en-US" sz="1400" dirty="0">
                <a:solidFill>
                  <a:schemeClr val="tx1">
                    <a:lumMod val="95000"/>
                    <a:lumOff val="5000"/>
                  </a:schemeClr>
                </a:solidFill>
              </a:rPr>
              <a:t>の両者の長所を取り入れることを目指す</a:t>
            </a:r>
            <a:endParaRPr kumimoji="1" lang="en-US" altLang="ja-JP" sz="1400" dirty="0">
              <a:solidFill>
                <a:schemeClr val="tx1">
                  <a:lumMod val="95000"/>
                  <a:lumOff val="5000"/>
                </a:schemeClr>
              </a:solidFill>
            </a:endParaRPr>
          </a:p>
        </p:txBody>
      </p:sp>
      <p:sp>
        <p:nvSpPr>
          <p:cNvPr id="13" name="テキスト ボックス 12">
            <a:extLst>
              <a:ext uri="{FF2B5EF4-FFF2-40B4-BE49-F238E27FC236}">
                <a16:creationId xmlns:a16="http://schemas.microsoft.com/office/drawing/2014/main" id="{FB65A07E-7556-45C1-EC53-F6C32DAFF1BD}"/>
              </a:ext>
            </a:extLst>
          </p:cNvPr>
          <p:cNvSpPr txBox="1"/>
          <p:nvPr/>
        </p:nvSpPr>
        <p:spPr>
          <a:xfrm>
            <a:off x="85725" y="1670406"/>
            <a:ext cx="3143209"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AF2</a:t>
            </a:r>
            <a:r>
              <a:rPr kumimoji="1" lang="ja-JP" altLang="en-US" sz="1400" dirty="0">
                <a:solidFill>
                  <a:schemeClr val="tx1">
                    <a:lumMod val="95000"/>
                    <a:lumOff val="5000"/>
                  </a:schemeClr>
                </a:solidFill>
              </a:rPr>
              <a:t>と同程度の予測精度になった。</a:t>
            </a:r>
            <a:endParaRPr kumimoji="1" lang="en-US" altLang="ja-JP" sz="1400" dirty="0">
              <a:solidFill>
                <a:schemeClr val="tx1">
                  <a:lumMod val="95000"/>
                  <a:lumOff val="5000"/>
                </a:schemeClr>
              </a:solidFill>
            </a:endParaRPr>
          </a:p>
        </p:txBody>
      </p:sp>
      <p:sp>
        <p:nvSpPr>
          <p:cNvPr id="16" name="テキスト ボックス 15">
            <a:extLst>
              <a:ext uri="{FF2B5EF4-FFF2-40B4-BE49-F238E27FC236}">
                <a16:creationId xmlns:a16="http://schemas.microsoft.com/office/drawing/2014/main" id="{441F3B6E-78BF-737E-3664-8114E82E9AE3}"/>
              </a:ext>
            </a:extLst>
          </p:cNvPr>
          <p:cNvSpPr txBox="1"/>
          <p:nvPr/>
        </p:nvSpPr>
        <p:spPr>
          <a:xfrm>
            <a:off x="85725" y="2041564"/>
            <a:ext cx="2693325" cy="523220"/>
          </a:xfrm>
          <a:prstGeom prst="rect">
            <a:avLst/>
          </a:prstGeom>
          <a:noFill/>
        </p:spPr>
        <p:txBody>
          <a:bodyPr wrap="square">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長いアミノ酸配列に対して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予測速度が向上した</a:t>
            </a:r>
            <a:endParaRPr kumimoji="1" lang="en-US" altLang="ja-JP" sz="1400" dirty="0">
              <a:solidFill>
                <a:schemeClr val="tx1">
                  <a:lumMod val="95000"/>
                  <a:lumOff val="5000"/>
                </a:schemeClr>
              </a:solidFill>
            </a:endParaRPr>
          </a:p>
        </p:txBody>
      </p:sp>
      <p:pic>
        <p:nvPicPr>
          <p:cNvPr id="17" name="Picture 2">
            <a:extLst>
              <a:ext uri="{FF2B5EF4-FFF2-40B4-BE49-F238E27FC236}">
                <a16:creationId xmlns:a16="http://schemas.microsoft.com/office/drawing/2014/main" id="{C984C17E-42F0-3FFE-05F1-F6B816C78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25" b="51803"/>
          <a:stretch/>
        </p:blipFill>
        <p:spPr bwMode="auto">
          <a:xfrm>
            <a:off x="6795190" y="1465369"/>
            <a:ext cx="2348809" cy="17506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C8D05FD-2F1E-F6A6-82B3-B8D09D992C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53" t="50000"/>
          <a:stretch/>
        </p:blipFill>
        <p:spPr bwMode="auto">
          <a:xfrm>
            <a:off x="4104580" y="1465369"/>
            <a:ext cx="2515270" cy="18161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50E4A973-3AAB-59D5-65AC-99A5C0217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854" y="3353164"/>
            <a:ext cx="6567054" cy="2888478"/>
          </a:xfrm>
          <a:prstGeom prst="rect">
            <a:avLst/>
          </a:prstGeom>
          <a:noFill/>
          <a:extLst>
            <a:ext uri="{909E8E84-426E-40DD-AFC4-6F175D3DCCD1}">
              <a14:hiddenFill xmlns:a14="http://schemas.microsoft.com/office/drawing/2010/main">
                <a:solidFill>
                  <a:srgbClr val="FFFFFF"/>
                </a:solidFill>
              </a14:hiddenFill>
            </a:ext>
          </a:extLst>
        </p:spPr>
      </p:pic>
      <p:sp>
        <p:nvSpPr>
          <p:cNvPr id="21" name="吹き出し: 四角形 20">
            <a:extLst>
              <a:ext uri="{FF2B5EF4-FFF2-40B4-BE49-F238E27FC236}">
                <a16:creationId xmlns:a16="http://schemas.microsoft.com/office/drawing/2014/main" id="{B28EED21-B701-2E75-A877-D89234EA7DB0}"/>
              </a:ext>
            </a:extLst>
          </p:cNvPr>
          <p:cNvSpPr/>
          <p:nvPr/>
        </p:nvSpPr>
        <p:spPr>
          <a:xfrm>
            <a:off x="578145" y="6378822"/>
            <a:ext cx="2527005" cy="338554"/>
          </a:xfrm>
          <a:prstGeom prst="wedgeRectCallout">
            <a:avLst>
              <a:gd name="adj1" fmla="val -2775"/>
              <a:gd name="adj2" fmla="val -13091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ysClr val="windowText" lastClr="000000"/>
                </a:solidFill>
              </a:rPr>
              <a:t>3</a:t>
            </a:r>
            <a:r>
              <a:rPr kumimoji="1" lang="ja-JP" altLang="en-US" sz="1400" dirty="0">
                <a:solidFill>
                  <a:sysClr val="windowText" lastClr="000000"/>
                </a:solidFill>
              </a:rPr>
              <a:t>次元座標モジュールを拡大</a:t>
            </a: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a:p>
            <a:pPr algn="ctr"/>
            <a:endParaRPr kumimoji="1" lang="en-US" altLang="ja-JP" sz="1400" dirty="0">
              <a:solidFill>
                <a:sysClr val="windowText" lastClr="000000"/>
              </a:solidFill>
            </a:endParaRPr>
          </a:p>
        </p:txBody>
      </p:sp>
    </p:spTree>
    <p:extLst>
      <p:ext uri="{BB962C8B-B14F-4D97-AF65-F5344CB8AC3E}">
        <p14:creationId xmlns:p14="http://schemas.microsoft.com/office/powerpoint/2010/main" val="2312712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論文の概要</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5" name="正方形/長方形 4">
            <a:extLst>
              <a:ext uri="{FF2B5EF4-FFF2-40B4-BE49-F238E27FC236}">
                <a16:creationId xmlns:a16="http://schemas.microsoft.com/office/drawing/2014/main" id="{F24C2DF1-63C4-6F07-1E9D-75457C76B359}"/>
              </a:ext>
            </a:extLst>
          </p:cNvPr>
          <p:cNvSpPr/>
          <p:nvPr/>
        </p:nvSpPr>
        <p:spPr>
          <a:xfrm>
            <a:off x="157467" y="8294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背景</a:t>
            </a:r>
            <a:endParaRPr kumimoji="1" lang="en-US" altLang="ja-JP" sz="1600" dirty="0"/>
          </a:p>
        </p:txBody>
      </p:sp>
      <p:sp>
        <p:nvSpPr>
          <p:cNvPr id="6" name="正方形/長方形 5">
            <a:extLst>
              <a:ext uri="{FF2B5EF4-FFF2-40B4-BE49-F238E27FC236}">
                <a16:creationId xmlns:a16="http://schemas.microsoft.com/office/drawing/2014/main" id="{453A0588-BFF9-6922-B8FF-2FDDA3BFC2DA}"/>
              </a:ext>
            </a:extLst>
          </p:cNvPr>
          <p:cNvSpPr/>
          <p:nvPr/>
        </p:nvSpPr>
        <p:spPr>
          <a:xfrm>
            <a:off x="157467" y="1963032"/>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目的</a:t>
            </a:r>
            <a:endParaRPr kumimoji="1" lang="en-US" altLang="ja-JP" sz="1600" dirty="0"/>
          </a:p>
        </p:txBody>
      </p:sp>
      <p:sp>
        <p:nvSpPr>
          <p:cNvPr id="7" name="正方形/長方形 6">
            <a:extLst>
              <a:ext uri="{FF2B5EF4-FFF2-40B4-BE49-F238E27FC236}">
                <a16:creationId xmlns:a16="http://schemas.microsoft.com/office/drawing/2014/main" id="{A18C36ED-D124-1C39-327F-2DCB556AE936}"/>
              </a:ext>
            </a:extLst>
          </p:cNvPr>
          <p:cNvSpPr/>
          <p:nvPr/>
        </p:nvSpPr>
        <p:spPr>
          <a:xfrm>
            <a:off x="157467" y="3246271"/>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方法</a:t>
            </a:r>
            <a:endParaRPr kumimoji="1" lang="en-US" altLang="ja-JP" sz="1600" dirty="0"/>
          </a:p>
        </p:txBody>
      </p:sp>
      <p:sp>
        <p:nvSpPr>
          <p:cNvPr id="9" name="テキスト ボックス 8">
            <a:extLst>
              <a:ext uri="{FF2B5EF4-FFF2-40B4-BE49-F238E27FC236}">
                <a16:creationId xmlns:a16="http://schemas.microsoft.com/office/drawing/2014/main" id="{E4750E94-B506-C4DA-2723-18EF9B80A6F2}"/>
              </a:ext>
            </a:extLst>
          </p:cNvPr>
          <p:cNvSpPr txBox="1"/>
          <p:nvPr/>
        </p:nvSpPr>
        <p:spPr>
          <a:xfrm>
            <a:off x="755836" y="815936"/>
            <a:ext cx="8316727" cy="584775"/>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タンパク質単体についてはアミノ酸配列から高い精度で立体構造予測が可能となったが</a:t>
            </a:r>
            <a:r>
              <a:rPr kumimoji="1" lang="en-US" altLang="ja-JP" sz="1600" dirty="0">
                <a:solidFill>
                  <a:schemeClr val="tx1">
                    <a:lumMod val="85000"/>
                    <a:lumOff val="15000"/>
                  </a:schemeClr>
                </a:solidFill>
              </a:rPr>
              <a:t>, </a:t>
            </a:r>
          </a:p>
          <a:p>
            <a:r>
              <a:rPr kumimoji="1" lang="ja-JP" altLang="en-US" sz="1600" dirty="0">
                <a:solidFill>
                  <a:schemeClr val="tx1">
                    <a:lumMod val="85000"/>
                    <a:lumOff val="15000"/>
                  </a:schemeClr>
                </a:solidFill>
              </a:rPr>
              <a:t>多くのタンパク質は</a:t>
            </a:r>
            <a:r>
              <a:rPr kumimoji="1" lang="ja-JP" altLang="en-US" sz="1600" u="sng" dirty="0">
                <a:solidFill>
                  <a:schemeClr val="tx1">
                    <a:lumMod val="85000"/>
                    <a:lumOff val="15000"/>
                  </a:schemeClr>
                </a:solidFill>
              </a:rPr>
              <a:t>生体内では</a:t>
            </a:r>
            <a:r>
              <a:rPr kumimoji="1" lang="ja-JP" altLang="en-US" sz="1600" dirty="0">
                <a:solidFill>
                  <a:schemeClr val="tx1">
                    <a:lumMod val="85000"/>
                    <a:lumOff val="15000"/>
                  </a:schemeClr>
                </a:solidFill>
              </a:rPr>
              <a:t>核酸・低分子などと</a:t>
            </a:r>
            <a:r>
              <a:rPr kumimoji="1" lang="ja-JP" altLang="en-US" sz="1600" u="sng" dirty="0">
                <a:solidFill>
                  <a:schemeClr val="tx1">
                    <a:lumMod val="85000"/>
                    <a:lumOff val="15000"/>
                  </a:schemeClr>
                </a:solidFill>
              </a:rPr>
              <a:t>複合体を形成</a:t>
            </a:r>
            <a:r>
              <a:rPr kumimoji="1" lang="ja-JP" altLang="en-US" sz="1600" dirty="0">
                <a:solidFill>
                  <a:schemeClr val="tx1">
                    <a:lumMod val="85000"/>
                    <a:lumOff val="15000"/>
                  </a:schemeClr>
                </a:solidFill>
              </a:rPr>
              <a:t>している</a:t>
            </a:r>
            <a:endParaRPr kumimoji="1" lang="en-US" altLang="ja-JP" sz="1600" dirty="0">
              <a:solidFill>
                <a:schemeClr val="tx1">
                  <a:lumMod val="85000"/>
                  <a:lumOff val="15000"/>
                </a:schemeClr>
              </a:solidFill>
            </a:endParaRPr>
          </a:p>
        </p:txBody>
      </p:sp>
      <p:sp>
        <p:nvSpPr>
          <p:cNvPr id="11" name="テキスト ボックス 10">
            <a:extLst>
              <a:ext uri="{FF2B5EF4-FFF2-40B4-BE49-F238E27FC236}">
                <a16:creationId xmlns:a16="http://schemas.microsoft.com/office/drawing/2014/main" id="{433A3E68-0667-055D-B4EB-0A240E4BED80}"/>
              </a:ext>
            </a:extLst>
          </p:cNvPr>
          <p:cNvSpPr txBox="1"/>
          <p:nvPr/>
        </p:nvSpPr>
        <p:spPr>
          <a:xfrm>
            <a:off x="755836" y="1963032"/>
            <a:ext cx="81854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タンパク質と核酸・低分子等の複合体の立体構造を予測する</a:t>
            </a:r>
            <a:endParaRPr kumimoji="1" lang="en-US" altLang="ja-JP" sz="1600" dirty="0">
              <a:solidFill>
                <a:schemeClr val="tx1">
                  <a:lumMod val="85000"/>
                  <a:lumOff val="15000"/>
                </a:schemeClr>
              </a:solidFill>
            </a:endParaRPr>
          </a:p>
        </p:txBody>
      </p:sp>
      <p:sp>
        <p:nvSpPr>
          <p:cNvPr id="2" name="正方形/長方形 1">
            <a:extLst>
              <a:ext uri="{FF2B5EF4-FFF2-40B4-BE49-F238E27FC236}">
                <a16:creationId xmlns:a16="http://schemas.microsoft.com/office/drawing/2014/main" id="{BF0FE4D5-108E-B89F-B84E-45DCA195FE8A}"/>
              </a:ext>
            </a:extLst>
          </p:cNvPr>
          <p:cNvSpPr/>
          <p:nvPr/>
        </p:nvSpPr>
        <p:spPr>
          <a:xfrm>
            <a:off x="157467" y="4439534"/>
            <a:ext cx="59837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a:t>
            </a:r>
            <a:endParaRPr kumimoji="1" lang="en-US" altLang="ja-JP" sz="1600" dirty="0"/>
          </a:p>
        </p:txBody>
      </p:sp>
      <p:sp>
        <p:nvSpPr>
          <p:cNvPr id="3" name="テキスト ボックス 2">
            <a:extLst>
              <a:ext uri="{FF2B5EF4-FFF2-40B4-BE49-F238E27FC236}">
                <a16:creationId xmlns:a16="http://schemas.microsoft.com/office/drawing/2014/main" id="{E4A1E322-2556-6636-7E10-2695C1AAA4E6}"/>
              </a:ext>
            </a:extLst>
          </p:cNvPr>
          <p:cNvSpPr txBox="1"/>
          <p:nvPr/>
        </p:nvSpPr>
        <p:spPr>
          <a:xfrm>
            <a:off x="755834" y="3246271"/>
            <a:ext cx="5662721" cy="830997"/>
          </a:xfrm>
          <a:prstGeom prst="rect">
            <a:avLst/>
          </a:prstGeom>
          <a:noFill/>
        </p:spPr>
        <p:txBody>
          <a:bodyPr wrap="square" rtlCol="0">
            <a:spAutoFit/>
          </a:bodyPr>
          <a:lstStyle/>
          <a:p>
            <a:r>
              <a:rPr kumimoji="1" lang="ja-JP" altLang="en-US" sz="1600" dirty="0">
                <a:solidFill>
                  <a:schemeClr val="tx1">
                    <a:lumMod val="85000"/>
                    <a:lumOff val="15000"/>
                  </a:schemeClr>
                </a:solidFill>
              </a:rPr>
              <a:t>複合体構造予測モデル</a:t>
            </a:r>
            <a:r>
              <a:rPr kumimoji="1" lang="en-US" altLang="ja-JP" sz="1600" dirty="0">
                <a:solidFill>
                  <a:schemeClr val="tx1">
                    <a:lumMod val="85000"/>
                    <a:lumOff val="15000"/>
                  </a:schemeClr>
                </a:solidFill>
              </a:rPr>
              <a:t>AlphaFold3</a:t>
            </a:r>
            <a:r>
              <a:rPr kumimoji="1" lang="ja-JP" altLang="en-US" sz="1600" dirty="0">
                <a:solidFill>
                  <a:schemeClr val="tx1">
                    <a:lumMod val="85000"/>
                    <a:lumOff val="15000"/>
                  </a:schemeClr>
                </a:solidFill>
              </a:rPr>
              <a:t>を開発</a:t>
            </a:r>
            <a:endParaRPr kumimoji="1" lang="en-US" altLang="ja-JP" sz="1600" dirty="0">
              <a:solidFill>
                <a:schemeClr val="tx1">
                  <a:lumMod val="85000"/>
                  <a:lumOff val="15000"/>
                </a:schemeClr>
              </a:solidFill>
            </a:endParaRPr>
          </a:p>
          <a:p>
            <a:r>
              <a:rPr kumimoji="1" lang="en-US" altLang="ja-JP" sz="1600" dirty="0">
                <a:solidFill>
                  <a:schemeClr val="tx1">
                    <a:lumMod val="85000"/>
                    <a:lumOff val="15000"/>
                  </a:schemeClr>
                </a:solidFill>
              </a:rPr>
              <a:t>AlphaFold2</a:t>
            </a:r>
            <a:r>
              <a:rPr kumimoji="1" lang="ja-JP" altLang="en-US" sz="1600" dirty="0">
                <a:solidFill>
                  <a:schemeClr val="tx1">
                    <a:lumMod val="85000"/>
                    <a:lumOff val="15000"/>
                  </a:schemeClr>
                </a:solidFill>
              </a:rPr>
              <a:t>の</a:t>
            </a:r>
            <a:r>
              <a:rPr kumimoji="1" lang="en-US" altLang="ja-JP" sz="1600" dirty="0" err="1">
                <a:solidFill>
                  <a:schemeClr val="tx1">
                    <a:lumMod val="85000"/>
                    <a:lumOff val="15000"/>
                  </a:schemeClr>
                </a:solidFill>
              </a:rPr>
              <a:t>Evoformer</a:t>
            </a:r>
            <a:r>
              <a:rPr kumimoji="1" lang="ja-JP" altLang="en-US" sz="1600" dirty="0">
                <a:solidFill>
                  <a:schemeClr val="tx1">
                    <a:lumMod val="85000"/>
                    <a:lumOff val="15000"/>
                  </a:schemeClr>
                </a:solidFill>
              </a:rPr>
              <a:t>をベースとし</a:t>
            </a:r>
            <a:r>
              <a:rPr kumimoji="1" lang="en-US" altLang="ja-JP" sz="1600" dirty="0">
                <a:solidFill>
                  <a:schemeClr val="tx1">
                    <a:lumMod val="85000"/>
                    <a:lumOff val="15000"/>
                  </a:schemeClr>
                </a:solidFill>
              </a:rPr>
              <a:t>, </a:t>
            </a:r>
          </a:p>
          <a:p>
            <a:r>
              <a:rPr kumimoji="1" lang="ja-JP" altLang="en-US" sz="1600" dirty="0">
                <a:solidFill>
                  <a:schemeClr val="tx1">
                    <a:lumMod val="85000"/>
                    <a:lumOff val="15000"/>
                  </a:schemeClr>
                </a:solidFill>
              </a:rPr>
              <a:t>拡散モデルによる生成に変更</a:t>
            </a:r>
            <a:endParaRPr kumimoji="1" lang="en-US" altLang="ja-JP" sz="1600" dirty="0">
              <a:solidFill>
                <a:srgbClr val="3965B5"/>
              </a:solidFill>
            </a:endParaRPr>
          </a:p>
        </p:txBody>
      </p:sp>
      <p:sp>
        <p:nvSpPr>
          <p:cNvPr id="18" name="テキスト ボックス 17">
            <a:extLst>
              <a:ext uri="{FF2B5EF4-FFF2-40B4-BE49-F238E27FC236}">
                <a16:creationId xmlns:a16="http://schemas.microsoft.com/office/drawing/2014/main" id="{A3275C7D-290D-1CC8-016E-026E5A5479A0}"/>
              </a:ext>
            </a:extLst>
          </p:cNvPr>
          <p:cNvSpPr txBox="1"/>
          <p:nvPr/>
        </p:nvSpPr>
        <p:spPr>
          <a:xfrm>
            <a:off x="755834" y="4439534"/>
            <a:ext cx="5467413" cy="338554"/>
          </a:xfrm>
          <a:prstGeom prst="rect">
            <a:avLst/>
          </a:prstGeom>
          <a:noFill/>
        </p:spPr>
        <p:txBody>
          <a:bodyPr wrap="square" rtlCol="0">
            <a:spAutoFit/>
          </a:bodyPr>
          <a:lstStyle/>
          <a:p>
            <a:r>
              <a:rPr kumimoji="1" lang="ja-JP" altLang="en-US" sz="1600" dirty="0">
                <a:solidFill>
                  <a:schemeClr val="tx1">
                    <a:lumMod val="95000"/>
                    <a:lumOff val="5000"/>
                  </a:schemeClr>
                </a:solidFill>
              </a:rPr>
              <a:t>既存モデルを上回る複合体構造予測性能を示した。</a:t>
            </a:r>
            <a:endParaRPr kumimoji="1" lang="en-US" altLang="ja-JP" sz="1600" dirty="0">
              <a:solidFill>
                <a:schemeClr val="tx1">
                  <a:lumMod val="95000"/>
                  <a:lumOff val="5000"/>
                </a:schemeClr>
              </a:solidFill>
            </a:endParaRPr>
          </a:p>
        </p:txBody>
      </p:sp>
    </p:spTree>
    <p:extLst>
      <p:ext uri="{BB962C8B-B14F-4D97-AF65-F5344CB8AC3E}">
        <p14:creationId xmlns:p14="http://schemas.microsoft.com/office/powerpoint/2010/main" val="142071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D14B0-C4FA-4634-2B6E-600557DE1893}"/>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E912270E-0F8D-4D01-E72C-24949AE53771}"/>
              </a:ext>
            </a:extLst>
          </p:cNvPr>
          <p:cNvSpPr/>
          <p:nvPr/>
        </p:nvSpPr>
        <p:spPr>
          <a:xfrm>
            <a:off x="0" y="0"/>
            <a:ext cx="9144000" cy="4596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en-US" altLang="ja-JP" sz="2200" b="1" dirty="0" err="1"/>
              <a:t>RoseTTAFold</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1F990B3E-CCB9-B08A-E805-D13E3284B8C0}"/>
              </a:ext>
            </a:extLst>
          </p:cNvPr>
          <p:cNvSpPr txBox="1"/>
          <p:nvPr/>
        </p:nvSpPr>
        <p:spPr>
          <a:xfrm>
            <a:off x="174470" y="843683"/>
            <a:ext cx="4087316" cy="338554"/>
          </a:xfrm>
          <a:prstGeom prst="rect">
            <a:avLst/>
          </a:prstGeom>
          <a:noFill/>
        </p:spPr>
        <p:txBody>
          <a:bodyPr wrap="square" rtlCol="0">
            <a:spAutoFit/>
          </a:bodyPr>
          <a:lstStyle/>
          <a:p>
            <a:r>
              <a:rPr kumimoji="1" lang="en-US" altLang="ja-JP" sz="1600" dirty="0" err="1">
                <a:solidFill>
                  <a:schemeClr val="tx1">
                    <a:lumMod val="85000"/>
                    <a:lumOff val="15000"/>
                  </a:schemeClr>
                </a:solidFill>
              </a:rPr>
              <a:t>RFdiffusion</a:t>
            </a:r>
            <a:endParaRPr kumimoji="1" lang="en-US" altLang="ja-JP" sz="1600" dirty="0">
              <a:solidFill>
                <a:schemeClr val="tx1">
                  <a:lumMod val="85000"/>
                  <a:lumOff val="15000"/>
                </a:schemeClr>
              </a:solidFill>
            </a:endParaRPr>
          </a:p>
        </p:txBody>
      </p:sp>
      <p:sp>
        <p:nvSpPr>
          <p:cNvPr id="15" name="正方形/長方形 14">
            <a:extLst>
              <a:ext uri="{FF2B5EF4-FFF2-40B4-BE49-F238E27FC236}">
                <a16:creationId xmlns:a16="http://schemas.microsoft.com/office/drawing/2014/main" id="{E53CC959-764C-3B0B-B617-CD574914DBB4}"/>
              </a:ext>
            </a:extLst>
          </p:cNvPr>
          <p:cNvSpPr/>
          <p:nvPr/>
        </p:nvSpPr>
        <p:spPr>
          <a:xfrm>
            <a:off x="94518" y="859960"/>
            <a:ext cx="72000" cy="30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7" name="テキスト ボックス 6">
            <a:extLst>
              <a:ext uri="{FF2B5EF4-FFF2-40B4-BE49-F238E27FC236}">
                <a16:creationId xmlns:a16="http://schemas.microsoft.com/office/drawing/2014/main" id="{7050F1B8-CB0A-68EF-FBA7-384A30DC4D8A}"/>
              </a:ext>
            </a:extLst>
          </p:cNvPr>
          <p:cNvSpPr txBox="1"/>
          <p:nvPr/>
        </p:nvSpPr>
        <p:spPr>
          <a:xfrm>
            <a:off x="99868" y="538124"/>
            <a:ext cx="7367668" cy="307777"/>
          </a:xfrm>
          <a:prstGeom prst="rect">
            <a:avLst/>
          </a:prstGeom>
          <a:noFill/>
        </p:spPr>
        <p:txBody>
          <a:bodyPr wrap="square">
            <a:spAutoFit/>
          </a:bodyPr>
          <a:lstStyle/>
          <a:p>
            <a:r>
              <a:rPr lang="en-US" altLang="ja-JP" sz="1400" dirty="0"/>
              <a:t>Baker</a:t>
            </a:r>
            <a:r>
              <a:rPr lang="ja-JP" altLang="en-US" sz="1400"/>
              <a:t>らは</a:t>
            </a:r>
            <a:r>
              <a:rPr lang="en-US" altLang="ja-JP" sz="1400" dirty="0"/>
              <a:t>, </a:t>
            </a:r>
            <a:r>
              <a:rPr lang="ja-JP" altLang="en-US" sz="1400"/>
              <a:t>これまでタンパク質の立体構造予測モデル</a:t>
            </a:r>
            <a:r>
              <a:rPr lang="en-US" altLang="ja-JP" sz="1400" dirty="0" err="1"/>
              <a:t>RoseTTAFold</a:t>
            </a:r>
            <a:r>
              <a:rPr lang="ja-JP" altLang="en-US" sz="1400"/>
              <a:t>の開発を行ってきた</a:t>
            </a:r>
            <a:endParaRPr lang="ja-JP" altLang="en-US" sz="1400" dirty="0"/>
          </a:p>
        </p:txBody>
      </p:sp>
      <p:sp>
        <p:nvSpPr>
          <p:cNvPr id="2" name="正方形/長方形 1">
            <a:extLst>
              <a:ext uri="{FF2B5EF4-FFF2-40B4-BE49-F238E27FC236}">
                <a16:creationId xmlns:a16="http://schemas.microsoft.com/office/drawing/2014/main" id="{46A25857-41B4-FCCA-0322-4441687BB8C5}"/>
              </a:ext>
            </a:extLst>
          </p:cNvPr>
          <p:cNvSpPr/>
          <p:nvPr/>
        </p:nvSpPr>
        <p:spPr>
          <a:xfrm>
            <a:off x="6567054" y="83128"/>
            <a:ext cx="2505509" cy="306000"/>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err="1">
                <a:solidFill>
                  <a:schemeClr val="bg1"/>
                </a:solidFill>
              </a:rPr>
              <a:t>RoseTTAFold</a:t>
            </a:r>
            <a:r>
              <a:rPr kumimoji="1" lang="en-US" altLang="ja-JP" sz="1600" b="1" dirty="0">
                <a:solidFill>
                  <a:schemeClr val="bg1"/>
                </a:solidFill>
              </a:rPr>
              <a:t> All-Atom </a:t>
            </a:r>
          </a:p>
        </p:txBody>
      </p:sp>
    </p:spTree>
    <p:extLst>
      <p:ext uri="{BB962C8B-B14F-4D97-AF65-F5344CB8AC3E}">
        <p14:creationId xmlns:p14="http://schemas.microsoft.com/office/powerpoint/2010/main" val="2376488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4DCAC33-9E0D-00C6-450D-B480BA6AF017}"/>
              </a:ext>
            </a:extLst>
          </p:cNvPr>
          <p:cNvSpPr/>
          <p:nvPr/>
        </p:nvSpPr>
        <p:spPr>
          <a:xfrm>
            <a:off x="0" y="0"/>
            <a:ext cx="9144000" cy="459664"/>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a:t>著者紹介</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1FFC8FA-9DF4-3C78-81C5-F9D6972C9411}"/>
              </a:ext>
            </a:extLst>
          </p:cNvPr>
          <p:cNvSpPr txBox="1"/>
          <p:nvPr/>
        </p:nvSpPr>
        <p:spPr>
          <a:xfrm>
            <a:off x="136964" y="2318399"/>
            <a:ext cx="4087316" cy="369332"/>
          </a:xfrm>
          <a:prstGeom prst="rect">
            <a:avLst/>
          </a:prstGeom>
          <a:noFill/>
        </p:spPr>
        <p:txBody>
          <a:bodyPr wrap="square" rtlCol="0">
            <a:spAutoFit/>
          </a:bodyPr>
          <a:lstStyle/>
          <a:p>
            <a:r>
              <a:rPr kumimoji="1" lang="en-US" altLang="ja-JP" dirty="0">
                <a:solidFill>
                  <a:schemeClr val="tx1">
                    <a:lumMod val="85000"/>
                    <a:lumOff val="15000"/>
                  </a:schemeClr>
                </a:solidFill>
              </a:rPr>
              <a:t>Corresponding</a:t>
            </a:r>
            <a:r>
              <a:rPr kumimoji="1" lang="ja-JP" altLang="en-US" dirty="0">
                <a:solidFill>
                  <a:schemeClr val="tx1">
                    <a:lumMod val="85000"/>
                    <a:lumOff val="15000"/>
                  </a:schemeClr>
                </a:solidFill>
              </a:rPr>
              <a:t> </a:t>
            </a:r>
            <a:r>
              <a:rPr kumimoji="1" lang="en-US" altLang="ja-JP" dirty="0">
                <a:solidFill>
                  <a:schemeClr val="tx1">
                    <a:lumMod val="85000"/>
                    <a:lumOff val="15000"/>
                  </a:schemeClr>
                </a:solidFill>
              </a:rPr>
              <a:t>author (</a:t>
            </a:r>
            <a:r>
              <a:rPr kumimoji="1" lang="ja-JP" altLang="en-US" dirty="0">
                <a:solidFill>
                  <a:schemeClr val="tx1">
                    <a:lumMod val="85000"/>
                    <a:lumOff val="15000"/>
                  </a:schemeClr>
                </a:solidFill>
              </a:rPr>
              <a:t>一部</a:t>
            </a:r>
            <a:r>
              <a:rPr kumimoji="1" lang="en-US" altLang="ja-JP" dirty="0">
                <a:solidFill>
                  <a:schemeClr val="tx1">
                    <a:lumMod val="85000"/>
                    <a:lumOff val="15000"/>
                  </a:schemeClr>
                </a:solidFill>
              </a:rPr>
              <a:t>)</a:t>
            </a:r>
            <a:endParaRPr kumimoji="1" lang="ja-JP" altLang="en-US" dirty="0">
              <a:solidFill>
                <a:srgbClr val="3965B5"/>
              </a:solidFill>
            </a:endParaRPr>
          </a:p>
        </p:txBody>
      </p:sp>
      <p:sp>
        <p:nvSpPr>
          <p:cNvPr id="15" name="正方形/長方形 14">
            <a:extLst>
              <a:ext uri="{FF2B5EF4-FFF2-40B4-BE49-F238E27FC236}">
                <a16:creationId xmlns:a16="http://schemas.microsoft.com/office/drawing/2014/main" id="{ABA995F2-FD61-E250-5115-DEC3AECDE725}"/>
              </a:ext>
            </a:extLst>
          </p:cNvPr>
          <p:cNvSpPr/>
          <p:nvPr/>
        </p:nvSpPr>
        <p:spPr>
          <a:xfrm>
            <a:off x="73893" y="2364056"/>
            <a:ext cx="72000" cy="306000"/>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8" name="テキスト ボックス 27">
            <a:extLst>
              <a:ext uri="{FF2B5EF4-FFF2-40B4-BE49-F238E27FC236}">
                <a16:creationId xmlns:a16="http://schemas.microsoft.com/office/drawing/2014/main" id="{DC69EA51-8594-7D26-0A22-AB20C9D3809A}"/>
              </a:ext>
            </a:extLst>
          </p:cNvPr>
          <p:cNvSpPr txBox="1"/>
          <p:nvPr/>
        </p:nvSpPr>
        <p:spPr>
          <a:xfrm>
            <a:off x="0" y="4296932"/>
            <a:ext cx="2119746" cy="461665"/>
          </a:xfrm>
          <a:prstGeom prst="rect">
            <a:avLst/>
          </a:prstGeom>
          <a:noFill/>
        </p:spPr>
        <p:txBody>
          <a:bodyPr wrap="square" rtlCol="0">
            <a:spAutoFit/>
          </a:bodyPr>
          <a:lstStyle/>
          <a:p>
            <a:pPr algn="ctr"/>
            <a:r>
              <a:rPr lang="en-US" altLang="ja-JP" sz="1200" b="0" i="0" dirty="0" err="1">
                <a:solidFill>
                  <a:srgbClr val="222222"/>
                </a:solidFill>
                <a:effectLst/>
                <a:latin typeface="Arial" panose="020B0604020202020204" pitchFamily="34" charset="0"/>
              </a:rPr>
              <a:t>Demis</a:t>
            </a:r>
            <a:r>
              <a:rPr lang="en-US" altLang="ja-JP" sz="1200" b="0" i="0" dirty="0">
                <a:solidFill>
                  <a:srgbClr val="222222"/>
                </a:solidFill>
                <a:effectLst/>
                <a:latin typeface="Arial" panose="020B0604020202020204" pitchFamily="34" charset="0"/>
              </a:rPr>
              <a:t> Hassabis</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pic>
        <p:nvPicPr>
          <p:cNvPr id="12" name="Picture 6" descr="Two photos of, Demis Hassabis and Jumper set in one image">
            <a:extLst>
              <a:ext uri="{FF2B5EF4-FFF2-40B4-BE49-F238E27FC236}">
                <a16:creationId xmlns:a16="http://schemas.microsoft.com/office/drawing/2014/main" id="{AFDBDCAF-3469-6AEE-CB7E-88A563675D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020"/>
          <a:stretch/>
        </p:blipFill>
        <p:spPr bwMode="auto">
          <a:xfrm>
            <a:off x="279596" y="2710716"/>
            <a:ext cx="1418005" cy="16284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wo photos of, Demis Hassabis and Jumper set in one image">
            <a:extLst>
              <a:ext uri="{FF2B5EF4-FFF2-40B4-BE49-F238E27FC236}">
                <a16:creationId xmlns:a16="http://schemas.microsoft.com/office/drawing/2014/main" id="{42D529A2-8E73-6F8E-F937-D6E9BEBC7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70"/>
          <a:stretch/>
        </p:blipFill>
        <p:spPr bwMode="auto">
          <a:xfrm>
            <a:off x="279596" y="4834013"/>
            <a:ext cx="1445508" cy="16284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6BC822A6-005D-0120-AA89-2E02956045EF}"/>
              </a:ext>
            </a:extLst>
          </p:cNvPr>
          <p:cNvSpPr txBox="1"/>
          <p:nvPr/>
        </p:nvSpPr>
        <p:spPr>
          <a:xfrm>
            <a:off x="-71275" y="6428298"/>
            <a:ext cx="2119746" cy="461665"/>
          </a:xfrm>
          <a:prstGeom prst="rect">
            <a:avLst/>
          </a:prstGeom>
          <a:noFill/>
        </p:spPr>
        <p:txBody>
          <a:bodyPr wrap="square" rtlCol="0">
            <a:spAutoFit/>
          </a:bodyPr>
          <a:lstStyle/>
          <a:p>
            <a:pPr algn="ctr"/>
            <a:r>
              <a:rPr lang="en-US" altLang="ja-JP" sz="1200" b="0" i="0" dirty="0">
                <a:solidFill>
                  <a:srgbClr val="222222"/>
                </a:solidFill>
                <a:effectLst/>
                <a:latin typeface="Arial" panose="020B0604020202020204" pitchFamily="34" charset="0"/>
              </a:rPr>
              <a:t>John Jumper</a:t>
            </a:r>
          </a:p>
          <a:p>
            <a:pPr algn="ctr"/>
            <a:r>
              <a:rPr kumimoji="1" lang="en-US" altLang="ja-JP" sz="1200" dirty="0">
                <a:solidFill>
                  <a:srgbClr val="222222"/>
                </a:solidFill>
                <a:latin typeface="Arial" panose="020B0604020202020204" pitchFamily="34" charset="0"/>
              </a:rPr>
              <a:t>Google DeepMind</a:t>
            </a:r>
            <a:endParaRPr kumimoji="1" lang="en-US" altLang="ja-JP" sz="1200" b="0" i="0" dirty="0">
              <a:solidFill>
                <a:srgbClr val="3965B5"/>
              </a:solidFill>
              <a:effectLst/>
              <a:latin typeface="Arial" panose="020B0604020202020204" pitchFamily="34" charset="0"/>
            </a:endParaRPr>
          </a:p>
        </p:txBody>
      </p:sp>
      <p:sp>
        <p:nvSpPr>
          <p:cNvPr id="19" name="正方形/長方形 18">
            <a:extLst>
              <a:ext uri="{FF2B5EF4-FFF2-40B4-BE49-F238E27FC236}">
                <a16:creationId xmlns:a16="http://schemas.microsoft.com/office/drawing/2014/main" id="{D289CD55-3044-6430-8C8E-D92A03C78BD2}"/>
              </a:ext>
            </a:extLst>
          </p:cNvPr>
          <p:cNvSpPr/>
          <p:nvPr/>
        </p:nvSpPr>
        <p:spPr>
          <a:xfrm>
            <a:off x="1776332" y="3251925"/>
            <a:ext cx="7296231" cy="146022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96F26679-8DA1-D91A-77B6-AEE77908F67D}"/>
              </a:ext>
            </a:extLst>
          </p:cNvPr>
          <p:cNvSpPr/>
          <p:nvPr/>
        </p:nvSpPr>
        <p:spPr>
          <a:xfrm>
            <a:off x="1919046" y="3104716"/>
            <a:ext cx="1077803" cy="275417"/>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経歴・業績</a:t>
            </a:r>
            <a:endParaRPr kumimoji="1" lang="en-US" altLang="ja-JP" sz="1400" dirty="0"/>
          </a:p>
        </p:txBody>
      </p:sp>
      <p:sp>
        <p:nvSpPr>
          <p:cNvPr id="21" name="正方形/長方形 20">
            <a:extLst>
              <a:ext uri="{FF2B5EF4-FFF2-40B4-BE49-F238E27FC236}">
                <a16:creationId xmlns:a16="http://schemas.microsoft.com/office/drawing/2014/main" id="{9F140598-EA94-6AA1-8A26-074DC22475A0}"/>
              </a:ext>
            </a:extLst>
          </p:cNvPr>
          <p:cNvSpPr/>
          <p:nvPr/>
        </p:nvSpPr>
        <p:spPr>
          <a:xfrm>
            <a:off x="1776332" y="5405949"/>
            <a:ext cx="7296231" cy="105653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B308D77C-EFB8-9D33-6527-017F58BE8CCB}"/>
              </a:ext>
            </a:extLst>
          </p:cNvPr>
          <p:cNvSpPr/>
          <p:nvPr/>
        </p:nvSpPr>
        <p:spPr>
          <a:xfrm>
            <a:off x="1919046" y="5258739"/>
            <a:ext cx="1077803" cy="275417"/>
          </a:xfrm>
          <a:prstGeom prst="rect">
            <a:avLst/>
          </a:prstGeom>
          <a:solidFill>
            <a:srgbClr val="39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経歴・業績</a:t>
            </a:r>
            <a:endParaRPr kumimoji="1" lang="en-US" altLang="ja-JP" sz="1400" dirty="0"/>
          </a:p>
        </p:txBody>
      </p:sp>
      <p:pic>
        <p:nvPicPr>
          <p:cNvPr id="31" name="Picture 6" descr="Volume 630 Issue 8016">
            <a:extLst>
              <a:ext uri="{FF2B5EF4-FFF2-40B4-BE49-F238E27FC236}">
                <a16:creationId xmlns:a16="http://schemas.microsoft.com/office/drawing/2014/main" id="{E6047112-FD6C-5ABE-82A1-FC977D293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51" y="517392"/>
            <a:ext cx="1296494" cy="17208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21CEE17-CF70-C5AA-DD4A-67F8B26EF4BD}"/>
              </a:ext>
            </a:extLst>
          </p:cNvPr>
          <p:cNvSpPr txBox="1"/>
          <p:nvPr/>
        </p:nvSpPr>
        <p:spPr>
          <a:xfrm>
            <a:off x="7058897" y="2277315"/>
            <a:ext cx="2250203" cy="307777"/>
          </a:xfrm>
          <a:prstGeom prst="rect">
            <a:avLst/>
          </a:prstGeom>
          <a:noFill/>
        </p:spPr>
        <p:txBody>
          <a:bodyPr wrap="square">
            <a:spAutoFit/>
          </a:bodyPr>
          <a:lstStyle/>
          <a:p>
            <a:pPr algn="ctr"/>
            <a:r>
              <a:rPr lang="en-US" altLang="ja-JP" sz="1400" dirty="0"/>
              <a:t>Nature 2024.5.8</a:t>
            </a:r>
            <a:r>
              <a:rPr lang="ja-JP" altLang="en-US" sz="1400" dirty="0"/>
              <a:t> 掲載</a:t>
            </a:r>
          </a:p>
        </p:txBody>
      </p:sp>
      <p:pic>
        <p:nvPicPr>
          <p:cNvPr id="5" name="図 4" descr="テキスト&#10;&#10;自動的に生成された説明">
            <a:extLst>
              <a:ext uri="{FF2B5EF4-FFF2-40B4-BE49-F238E27FC236}">
                <a16:creationId xmlns:a16="http://schemas.microsoft.com/office/drawing/2014/main" id="{16FEB646-7C88-C98E-FF07-C7EB2ED91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37" y="466502"/>
            <a:ext cx="4868863" cy="1824486"/>
          </a:xfrm>
          <a:prstGeom prst="rect">
            <a:avLst/>
          </a:prstGeom>
        </p:spPr>
      </p:pic>
      <p:sp>
        <p:nvSpPr>
          <p:cNvPr id="6" name="テキスト ボックス 5">
            <a:extLst>
              <a:ext uri="{FF2B5EF4-FFF2-40B4-BE49-F238E27FC236}">
                <a16:creationId xmlns:a16="http://schemas.microsoft.com/office/drawing/2014/main" id="{A4CB9850-6129-B866-303F-C4DA7645978B}"/>
              </a:ext>
            </a:extLst>
          </p:cNvPr>
          <p:cNvSpPr txBox="1"/>
          <p:nvPr/>
        </p:nvSpPr>
        <p:spPr>
          <a:xfrm>
            <a:off x="1735779" y="3625046"/>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~2009 </a:t>
            </a:r>
            <a:r>
              <a:rPr kumimoji="0" lang="ja-JP" altLang="en-US" sz="1200" b="0" i="0" u="none" strike="noStrike" kern="1200" cap="none" spc="0" normalizeH="0" baseline="0" noProof="0" dirty="0">
                <a:ln>
                  <a:noFill/>
                </a:ln>
                <a:solidFill>
                  <a:prstClr val="black"/>
                </a:solidFill>
                <a:effectLst/>
                <a:uLnTx/>
                <a:uFillTx/>
                <a:latin typeface="Arial"/>
                <a:cs typeface="+mn-cs"/>
              </a:rPr>
              <a:t>人工知能の開発のため神経科学を研究</a:t>
            </a:r>
            <a:endParaRPr lang="ja-JP" altLang="en-US" dirty="0"/>
          </a:p>
        </p:txBody>
      </p:sp>
      <p:sp>
        <p:nvSpPr>
          <p:cNvPr id="7" name="テキスト ボックス 6">
            <a:extLst>
              <a:ext uri="{FF2B5EF4-FFF2-40B4-BE49-F238E27FC236}">
                <a16:creationId xmlns:a16="http://schemas.microsoft.com/office/drawing/2014/main" id="{CC8D70E3-F4E5-87CC-C976-16FA3406009A}"/>
              </a:ext>
            </a:extLst>
          </p:cNvPr>
          <p:cNvSpPr txBox="1"/>
          <p:nvPr/>
        </p:nvSpPr>
        <p:spPr>
          <a:xfrm>
            <a:off x="1699686" y="3358038"/>
            <a:ext cx="5952924" cy="333489"/>
          </a:xfrm>
          <a:prstGeom prst="rect">
            <a:avLst/>
          </a:prstGeom>
          <a:noFill/>
        </p:spPr>
        <p:txBody>
          <a:bodyPr wrap="square">
            <a:spAutoFit/>
          </a:bodyPr>
          <a:lstStyle/>
          <a:p>
            <a:pPr>
              <a:lnSpc>
                <a:spcPct val="150000"/>
              </a:lnSpc>
            </a:pPr>
            <a:r>
              <a:rPr lang="en-US" altLang="ja-JP" sz="1200" dirty="0"/>
              <a:t>1976</a:t>
            </a:r>
            <a:r>
              <a:rPr lang="ja-JP" altLang="en-US" sz="1200" dirty="0"/>
              <a:t>年生まれ</a:t>
            </a:r>
            <a:r>
              <a:rPr lang="en-US" altLang="ja-JP" sz="1200" dirty="0"/>
              <a:t>(48</a:t>
            </a:r>
            <a:r>
              <a:rPr lang="ja-JP" altLang="en-US" sz="1200" dirty="0"/>
              <a:t>歳</a:t>
            </a:r>
            <a:r>
              <a:rPr lang="en-US" altLang="ja-JP" sz="1200" dirty="0"/>
              <a:t>)</a:t>
            </a:r>
          </a:p>
        </p:txBody>
      </p:sp>
      <p:sp>
        <p:nvSpPr>
          <p:cNvPr id="8" name="テキスト ボックス 7">
            <a:extLst>
              <a:ext uri="{FF2B5EF4-FFF2-40B4-BE49-F238E27FC236}">
                <a16:creationId xmlns:a16="http://schemas.microsoft.com/office/drawing/2014/main" id="{CB9AA723-7076-E2F0-06BD-E60187EA896F}"/>
              </a:ext>
            </a:extLst>
          </p:cNvPr>
          <p:cNvSpPr txBox="1"/>
          <p:nvPr/>
        </p:nvSpPr>
        <p:spPr>
          <a:xfrm>
            <a:off x="1748830" y="3880361"/>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2010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lang="en-US" altLang="ja-JP" sz="1200" dirty="0">
                <a:solidFill>
                  <a:prstClr val="black"/>
                </a:solidFill>
                <a:latin typeface="Arial"/>
              </a:rPr>
              <a:t>DeepMind</a:t>
            </a:r>
            <a:r>
              <a:rPr lang="ja-JP" altLang="en-US" sz="1200" dirty="0">
                <a:solidFill>
                  <a:prstClr val="black"/>
                </a:solidFill>
                <a:latin typeface="Arial"/>
              </a:rPr>
              <a:t>社を設立</a:t>
            </a:r>
            <a:endParaRPr lang="ja-JP" altLang="en-US" dirty="0"/>
          </a:p>
        </p:txBody>
      </p:sp>
      <p:sp>
        <p:nvSpPr>
          <p:cNvPr id="9" name="テキスト ボックス 8">
            <a:extLst>
              <a:ext uri="{FF2B5EF4-FFF2-40B4-BE49-F238E27FC236}">
                <a16:creationId xmlns:a16="http://schemas.microsoft.com/office/drawing/2014/main" id="{51E9EB56-7410-D20E-9FD8-3161DFC2DC93}"/>
              </a:ext>
            </a:extLst>
          </p:cNvPr>
          <p:cNvSpPr txBox="1"/>
          <p:nvPr/>
        </p:nvSpPr>
        <p:spPr>
          <a:xfrm>
            <a:off x="1748830" y="4422856"/>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 </a:t>
            </a:r>
            <a:r>
              <a:rPr kumimoji="0" lang="en-US" altLang="ja-JP" sz="1200" b="0" i="0" u="none" strike="noStrike" kern="1200" cap="none" spc="0" normalizeH="0" baseline="0" noProof="0" dirty="0">
                <a:ln>
                  <a:noFill/>
                </a:ln>
                <a:solidFill>
                  <a:prstClr val="black"/>
                </a:solidFill>
                <a:effectLst/>
                <a:uLnTx/>
                <a:uFillTx/>
                <a:latin typeface="Arial"/>
                <a:cs typeface="+mn-cs"/>
              </a:rPr>
              <a:t>“for protein structure prediction”</a:t>
            </a:r>
            <a:endParaRPr lang="ja-JP" altLang="en-US" dirty="0"/>
          </a:p>
        </p:txBody>
      </p:sp>
      <p:sp>
        <p:nvSpPr>
          <p:cNvPr id="11" name="テキスト ボックス 10">
            <a:extLst>
              <a:ext uri="{FF2B5EF4-FFF2-40B4-BE49-F238E27FC236}">
                <a16:creationId xmlns:a16="http://schemas.microsoft.com/office/drawing/2014/main" id="{BB480829-1D00-3869-5B3A-968E3B562FC1}"/>
              </a:ext>
            </a:extLst>
          </p:cNvPr>
          <p:cNvSpPr txBox="1"/>
          <p:nvPr/>
        </p:nvSpPr>
        <p:spPr>
          <a:xfrm>
            <a:off x="1776332" y="2745186"/>
            <a:ext cx="5463447" cy="276999"/>
          </a:xfrm>
          <a:prstGeom prst="rect">
            <a:avLst/>
          </a:prstGeom>
          <a:noFill/>
        </p:spPr>
        <p:txBody>
          <a:bodyPr wrap="square">
            <a:spAutoFit/>
          </a:bodyPr>
          <a:lstStyle/>
          <a:p>
            <a:r>
              <a:rPr lang="ja-JP" altLang="en-US" sz="1200" dirty="0">
                <a:solidFill>
                  <a:prstClr val="black"/>
                </a:solidFill>
                <a:latin typeface="Arial"/>
              </a:rPr>
              <a:t>人工知能の開発を行う</a:t>
            </a:r>
            <a:r>
              <a:rPr lang="en-US" altLang="ja-JP" sz="1200" dirty="0">
                <a:solidFill>
                  <a:prstClr val="black"/>
                </a:solidFill>
                <a:latin typeface="Arial"/>
              </a:rPr>
              <a:t>DeepMind</a:t>
            </a:r>
            <a:r>
              <a:rPr lang="ja-JP" altLang="en-US" sz="1200" dirty="0">
                <a:solidFill>
                  <a:prstClr val="black"/>
                </a:solidFill>
                <a:latin typeface="Arial"/>
              </a:rPr>
              <a:t>社の創業者</a:t>
            </a:r>
            <a:endParaRPr lang="ja-JP" altLang="en-US" dirty="0"/>
          </a:p>
        </p:txBody>
      </p:sp>
      <p:sp>
        <p:nvSpPr>
          <p:cNvPr id="17" name="テキスト ボックス 16">
            <a:extLst>
              <a:ext uri="{FF2B5EF4-FFF2-40B4-BE49-F238E27FC236}">
                <a16:creationId xmlns:a16="http://schemas.microsoft.com/office/drawing/2014/main" id="{EBCC55AB-9E52-9A20-6F7B-EB8C31C1F06B}"/>
              </a:ext>
            </a:extLst>
          </p:cNvPr>
          <p:cNvSpPr txBox="1"/>
          <p:nvPr/>
        </p:nvSpPr>
        <p:spPr>
          <a:xfrm>
            <a:off x="1919046" y="4928668"/>
            <a:ext cx="5463447" cy="276999"/>
          </a:xfrm>
          <a:prstGeom prst="rect">
            <a:avLst/>
          </a:prstGeom>
          <a:noFill/>
        </p:spPr>
        <p:txBody>
          <a:bodyPr wrap="square">
            <a:spAutoFit/>
          </a:bodyPr>
          <a:lstStyle/>
          <a:p>
            <a:r>
              <a:rPr lang="en-US" altLang="ja-JP" sz="1200" dirty="0">
                <a:solidFill>
                  <a:prstClr val="black"/>
                </a:solidFill>
                <a:latin typeface="Arial"/>
              </a:rPr>
              <a:t>DeepMind</a:t>
            </a:r>
            <a:r>
              <a:rPr lang="ja-JP" altLang="en-US" sz="1200" dirty="0">
                <a:solidFill>
                  <a:prstClr val="black"/>
                </a:solidFill>
                <a:latin typeface="Arial"/>
              </a:rPr>
              <a:t>社に所属</a:t>
            </a:r>
            <a:endParaRPr lang="ja-JP" altLang="en-US" dirty="0"/>
          </a:p>
        </p:txBody>
      </p:sp>
      <p:sp>
        <p:nvSpPr>
          <p:cNvPr id="18" name="テキスト ボックス 17">
            <a:extLst>
              <a:ext uri="{FF2B5EF4-FFF2-40B4-BE49-F238E27FC236}">
                <a16:creationId xmlns:a16="http://schemas.microsoft.com/office/drawing/2014/main" id="{8F725676-3CF8-27A0-632F-A2154F4D19EA}"/>
              </a:ext>
            </a:extLst>
          </p:cNvPr>
          <p:cNvSpPr txBox="1"/>
          <p:nvPr/>
        </p:nvSpPr>
        <p:spPr>
          <a:xfrm>
            <a:off x="1748830" y="4131978"/>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タンパク質構造予測モデル</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を発表 </a:t>
            </a:r>
            <a:r>
              <a:rPr kumimoji="0" lang="en-US" altLang="ja-JP" sz="1200" b="0" i="0" u="none" strike="noStrike" kern="1200" cap="none" spc="0" normalizeH="0" baseline="0" noProof="0" dirty="0">
                <a:ln>
                  <a:noFill/>
                </a:ln>
                <a:solidFill>
                  <a:prstClr val="black"/>
                </a:solidFill>
                <a:effectLst/>
                <a:uLnTx/>
                <a:uFillTx/>
                <a:latin typeface="Arial"/>
                <a:cs typeface="+mn-cs"/>
              </a:rPr>
              <a:t>(Last author)</a:t>
            </a:r>
            <a:endParaRPr lang="ja-JP" altLang="en-US" dirty="0"/>
          </a:p>
        </p:txBody>
      </p:sp>
      <p:sp>
        <p:nvSpPr>
          <p:cNvPr id="24" name="テキスト ボックス 23">
            <a:extLst>
              <a:ext uri="{FF2B5EF4-FFF2-40B4-BE49-F238E27FC236}">
                <a16:creationId xmlns:a16="http://schemas.microsoft.com/office/drawing/2014/main" id="{BFF0C932-D445-0515-2D47-F8A93C73CB06}"/>
              </a:ext>
            </a:extLst>
          </p:cNvPr>
          <p:cNvSpPr txBox="1"/>
          <p:nvPr/>
        </p:nvSpPr>
        <p:spPr>
          <a:xfrm>
            <a:off x="1748830" y="5506342"/>
            <a:ext cx="5952924" cy="333489"/>
          </a:xfrm>
          <a:prstGeom prst="rect">
            <a:avLst/>
          </a:prstGeom>
          <a:noFill/>
        </p:spPr>
        <p:txBody>
          <a:bodyPr wrap="square">
            <a:spAutoFit/>
          </a:bodyPr>
          <a:lstStyle/>
          <a:p>
            <a:pPr>
              <a:lnSpc>
                <a:spcPct val="150000"/>
              </a:lnSpc>
            </a:pPr>
            <a:r>
              <a:rPr lang="en-US" altLang="ja-JP" sz="1200" dirty="0"/>
              <a:t>1985</a:t>
            </a:r>
            <a:r>
              <a:rPr lang="ja-JP" altLang="en-US" sz="1200" dirty="0"/>
              <a:t>年生まれ</a:t>
            </a:r>
            <a:endParaRPr lang="en-US" altLang="ja-JP" sz="1200" dirty="0"/>
          </a:p>
        </p:txBody>
      </p:sp>
      <p:sp>
        <p:nvSpPr>
          <p:cNvPr id="26" name="テキスト ボックス 25">
            <a:extLst>
              <a:ext uri="{FF2B5EF4-FFF2-40B4-BE49-F238E27FC236}">
                <a16:creationId xmlns:a16="http://schemas.microsoft.com/office/drawing/2014/main" id="{D745DDE2-EF8B-FF2B-E42A-DD72E1C29FD3}"/>
              </a:ext>
            </a:extLst>
          </p:cNvPr>
          <p:cNvSpPr txBox="1"/>
          <p:nvPr/>
        </p:nvSpPr>
        <p:spPr>
          <a:xfrm>
            <a:off x="1758357" y="6112879"/>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2024</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ノーベル化学賞受賞 </a:t>
            </a:r>
            <a:r>
              <a:rPr kumimoji="0" lang="en-US" altLang="ja-JP" sz="1200" b="0" i="0" u="none" strike="noStrike" kern="1200" cap="none" spc="0" normalizeH="0" baseline="0" noProof="0" dirty="0">
                <a:ln>
                  <a:noFill/>
                </a:ln>
                <a:solidFill>
                  <a:prstClr val="black"/>
                </a:solidFill>
                <a:effectLst/>
                <a:uLnTx/>
                <a:uFillTx/>
                <a:latin typeface="Arial"/>
                <a:cs typeface="+mn-cs"/>
              </a:rPr>
              <a:t>“for protein structure prediction”</a:t>
            </a:r>
            <a:endParaRPr lang="ja-JP" altLang="en-US" dirty="0"/>
          </a:p>
        </p:txBody>
      </p:sp>
      <p:sp>
        <p:nvSpPr>
          <p:cNvPr id="27" name="テキスト ボックス 26">
            <a:extLst>
              <a:ext uri="{FF2B5EF4-FFF2-40B4-BE49-F238E27FC236}">
                <a16:creationId xmlns:a16="http://schemas.microsoft.com/office/drawing/2014/main" id="{8AADE749-5A66-B409-303D-28A1ABFC95B8}"/>
              </a:ext>
            </a:extLst>
          </p:cNvPr>
          <p:cNvSpPr txBox="1"/>
          <p:nvPr/>
        </p:nvSpPr>
        <p:spPr>
          <a:xfrm>
            <a:off x="1758357" y="5822001"/>
            <a:ext cx="5463447" cy="276999"/>
          </a:xfrm>
          <a:prstGeom prst="rect">
            <a:avLst/>
          </a:prstGeom>
          <a:noFill/>
        </p:spPr>
        <p:txBody>
          <a:bodyPr wrap="square">
            <a:spAutoFit/>
          </a:bodyPr>
          <a:lstStyle/>
          <a:p>
            <a:r>
              <a:rPr kumimoji="0" lang="en-US" altLang="ja-JP" sz="1200" b="0" i="0" u="none" strike="noStrike" kern="1200" cap="none" spc="0" normalizeH="0" baseline="0" noProof="0" dirty="0">
                <a:ln>
                  <a:noFill/>
                </a:ln>
                <a:solidFill>
                  <a:prstClr val="black"/>
                </a:solidFill>
                <a:effectLst/>
                <a:uLnTx/>
                <a:uFillTx/>
                <a:latin typeface="Arial"/>
                <a:cs typeface="+mn-cs"/>
              </a:rPr>
              <a:t>(</a:t>
            </a:r>
            <a:r>
              <a:rPr lang="en-US" altLang="ja-JP" sz="1200" dirty="0">
                <a:solidFill>
                  <a:prstClr val="black"/>
                </a:solidFill>
                <a:latin typeface="Arial"/>
              </a:rPr>
              <a:t>2020</a:t>
            </a:r>
            <a:r>
              <a:rPr kumimoji="0" lang="en-US" altLang="ja-JP" sz="1200" b="0" i="0" u="none" strike="noStrike" kern="1200" cap="none" spc="0" normalizeH="0" baseline="0" noProof="0" dirty="0">
                <a:ln>
                  <a:noFill/>
                </a:ln>
                <a:solidFill>
                  <a:prstClr val="black"/>
                </a:solidFill>
                <a:effectLst/>
                <a:uLnTx/>
                <a:uFillTx/>
                <a:latin typeface="Arial"/>
                <a:cs typeface="+mn-cs"/>
              </a:rPr>
              <a:t>) </a:t>
            </a:r>
            <a:r>
              <a:rPr kumimoji="0" lang="ja-JP" altLang="en-US" sz="1200" b="0" i="0" u="none" strike="noStrike" kern="1200" cap="none" spc="0" normalizeH="0" baseline="0" noProof="0" dirty="0">
                <a:ln>
                  <a:noFill/>
                </a:ln>
                <a:solidFill>
                  <a:prstClr val="black"/>
                </a:solidFill>
                <a:effectLst/>
                <a:uLnTx/>
                <a:uFillTx/>
                <a:latin typeface="Arial"/>
                <a:cs typeface="+mn-cs"/>
              </a:rPr>
              <a:t>タンパク質構造予測モデル</a:t>
            </a:r>
            <a:r>
              <a:rPr kumimoji="0" lang="en-US" altLang="ja-JP" sz="1200" b="0" i="0" u="none" strike="noStrike" kern="1200" cap="none" spc="0" normalizeH="0" baseline="0" noProof="0" dirty="0">
                <a:ln>
                  <a:noFill/>
                </a:ln>
                <a:solidFill>
                  <a:prstClr val="black"/>
                </a:solidFill>
                <a:effectLst/>
                <a:uLnTx/>
                <a:uFillTx/>
                <a:latin typeface="Arial"/>
                <a:cs typeface="+mn-cs"/>
              </a:rPr>
              <a:t>AlphaFold2</a:t>
            </a:r>
            <a:r>
              <a:rPr kumimoji="0" lang="ja-JP" altLang="en-US" sz="1200" b="0" i="0" u="none" strike="noStrike" kern="1200" cap="none" spc="0" normalizeH="0" baseline="0" noProof="0" dirty="0">
                <a:ln>
                  <a:noFill/>
                </a:ln>
                <a:solidFill>
                  <a:prstClr val="black"/>
                </a:solidFill>
                <a:effectLst/>
                <a:uLnTx/>
                <a:uFillTx/>
                <a:latin typeface="Arial"/>
                <a:cs typeface="+mn-cs"/>
              </a:rPr>
              <a:t>を発表 </a:t>
            </a:r>
            <a:r>
              <a:rPr lang="en-US" altLang="ja-JP" sz="1200" dirty="0">
                <a:solidFill>
                  <a:prstClr val="black"/>
                </a:solidFill>
                <a:latin typeface="Arial"/>
              </a:rPr>
              <a:t>(First</a:t>
            </a:r>
            <a:r>
              <a:rPr kumimoji="0" lang="en-US" altLang="ja-JP" sz="1200" b="0" i="0" u="none" strike="noStrike" kern="1200" cap="none" spc="0" normalizeH="0" baseline="0" noProof="0" dirty="0">
                <a:ln>
                  <a:noFill/>
                </a:ln>
                <a:solidFill>
                  <a:prstClr val="black"/>
                </a:solidFill>
                <a:effectLst/>
                <a:uLnTx/>
                <a:uFillTx/>
                <a:latin typeface="Arial"/>
                <a:cs typeface="+mn-cs"/>
              </a:rPr>
              <a:t> author)</a:t>
            </a:r>
            <a:endParaRPr lang="ja-JP" altLang="en-US" dirty="0"/>
          </a:p>
        </p:txBody>
      </p:sp>
    </p:spTree>
    <p:extLst>
      <p:ext uri="{BB962C8B-B14F-4D97-AF65-F5344CB8AC3E}">
        <p14:creationId xmlns:p14="http://schemas.microsoft.com/office/powerpoint/2010/main" val="2604199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923D-5F61-01D9-1B79-4C70F2A34B1A}"/>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B5564D3B-FAF0-C2FF-0F99-3DA136D59A41}"/>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200" b="1" dirty="0"/>
              <a:t>   </a:t>
            </a:r>
            <a:r>
              <a:rPr kumimoji="1" lang="ja-JP" altLang="en-US" sz="2200" b="1" dirty="0"/>
              <a:t>背景</a:t>
            </a:r>
            <a:r>
              <a:rPr kumimoji="1" lang="en-US" altLang="ja-JP" sz="2200" b="1" dirty="0"/>
              <a:t>: </a:t>
            </a:r>
            <a:r>
              <a:rPr kumimoji="1" lang="ja-JP" altLang="en-US" sz="2200" b="1" dirty="0"/>
              <a:t>タンパク質の構造予測</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5BD59410-B994-C829-DDFB-5DA2BC73594F}"/>
              </a:ext>
            </a:extLst>
          </p:cNvPr>
          <p:cNvSpPr txBox="1"/>
          <p:nvPr/>
        </p:nvSpPr>
        <p:spPr>
          <a:xfrm>
            <a:off x="96358" y="584644"/>
            <a:ext cx="8718033"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現存するほとんどのタンパク質のうち</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立体構造が明らかになっているのはごくわずか</a:t>
            </a:r>
          </a:p>
        </p:txBody>
      </p:sp>
      <p:sp>
        <p:nvSpPr>
          <p:cNvPr id="5" name="テキスト ボックス 4">
            <a:extLst>
              <a:ext uri="{FF2B5EF4-FFF2-40B4-BE49-F238E27FC236}">
                <a16:creationId xmlns:a16="http://schemas.microsoft.com/office/drawing/2014/main" id="{B96F0E2A-71AD-F74B-A916-7B255304A97E}"/>
              </a:ext>
            </a:extLst>
          </p:cNvPr>
          <p:cNvSpPr txBox="1"/>
          <p:nvPr/>
        </p:nvSpPr>
        <p:spPr>
          <a:xfrm>
            <a:off x="672857" y="973930"/>
            <a:ext cx="6142614" cy="338554"/>
          </a:xfrm>
          <a:prstGeom prst="rect">
            <a:avLst/>
          </a:prstGeom>
          <a:noFill/>
        </p:spPr>
        <p:txBody>
          <a:bodyPr wrap="square" rtlCol="0">
            <a:spAutoFit/>
          </a:bodyPr>
          <a:lstStyle/>
          <a:p>
            <a:r>
              <a:rPr kumimoji="1" lang="ja-JP" altLang="en-US" sz="1600" dirty="0">
                <a:solidFill>
                  <a:schemeClr val="tx1">
                    <a:lumMod val="95000"/>
                    <a:lumOff val="5000"/>
                  </a:schemeClr>
                </a:solidFill>
              </a:rPr>
              <a:t>ほとんどのタンパク質はアミノ酸配列だけが分かっている</a:t>
            </a:r>
          </a:p>
        </p:txBody>
      </p:sp>
      <p:sp>
        <p:nvSpPr>
          <p:cNvPr id="21" name="テキスト ボックス 20">
            <a:extLst>
              <a:ext uri="{FF2B5EF4-FFF2-40B4-BE49-F238E27FC236}">
                <a16:creationId xmlns:a16="http://schemas.microsoft.com/office/drawing/2014/main" id="{AAE1B3F7-749F-82F0-F179-DCCCDE012EA6}"/>
              </a:ext>
            </a:extLst>
          </p:cNvPr>
          <p:cNvSpPr txBox="1"/>
          <p:nvPr/>
        </p:nvSpPr>
        <p:spPr>
          <a:xfrm>
            <a:off x="98426" y="1389428"/>
            <a:ext cx="9045575" cy="338554"/>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1961</a:t>
            </a:r>
            <a:r>
              <a:rPr kumimoji="1" lang="ja-JP" altLang="en-US" sz="1600" dirty="0">
                <a:solidFill>
                  <a:schemeClr val="tx1">
                    <a:lumMod val="95000"/>
                    <a:lumOff val="5000"/>
                  </a:schemeClr>
                </a:solidFill>
              </a:rPr>
              <a:t>年 </a:t>
            </a:r>
            <a:r>
              <a:rPr kumimoji="1" lang="en-US" altLang="ja-JP" sz="1600" dirty="0">
                <a:solidFill>
                  <a:schemeClr val="tx1">
                    <a:lumMod val="95000"/>
                    <a:lumOff val="5000"/>
                  </a:schemeClr>
                </a:solidFill>
              </a:rPr>
              <a:t>Anfinsen</a:t>
            </a:r>
            <a:r>
              <a:rPr kumimoji="1" lang="ja-JP" altLang="en-US" sz="1600" dirty="0">
                <a:solidFill>
                  <a:schemeClr val="tx1">
                    <a:lumMod val="95000"/>
                    <a:lumOff val="5000"/>
                  </a:schemeClr>
                </a:solidFill>
              </a:rPr>
              <a:t>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構造を分解したリボヌクレアーゼが自発的に元の構造に戻ることを発見</a:t>
            </a:r>
          </a:p>
        </p:txBody>
      </p:sp>
      <p:sp>
        <p:nvSpPr>
          <p:cNvPr id="23" name="テキスト ボックス 22">
            <a:extLst>
              <a:ext uri="{FF2B5EF4-FFF2-40B4-BE49-F238E27FC236}">
                <a16:creationId xmlns:a16="http://schemas.microsoft.com/office/drawing/2014/main" id="{6E4E7B95-BBE1-AA74-0F37-ACFEED58E7C8}"/>
              </a:ext>
            </a:extLst>
          </p:cNvPr>
          <p:cNvSpPr txBox="1"/>
          <p:nvPr/>
        </p:nvSpPr>
        <p:spPr>
          <a:xfrm>
            <a:off x="672857" y="1747147"/>
            <a:ext cx="8141535" cy="338554"/>
          </a:xfrm>
          <a:prstGeom prst="rect">
            <a:avLst/>
          </a:prstGeom>
          <a:noFill/>
        </p:spPr>
        <p:txBody>
          <a:bodyPr wrap="square" rtlCol="0">
            <a:spAutoFit/>
          </a:bodyPr>
          <a:lstStyle/>
          <a:p>
            <a:r>
              <a:rPr kumimoji="1" lang="ja-JP" altLang="en-US" sz="1600" dirty="0">
                <a:solidFill>
                  <a:schemeClr val="tx1">
                    <a:lumMod val="95000"/>
                    <a:lumOff val="5000"/>
                  </a:schemeClr>
                </a:solidFill>
              </a:rPr>
              <a:t>その後</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他のタンパク質についてもアミノ酸配列から構造が決まることが明らかになる</a:t>
            </a:r>
          </a:p>
        </p:txBody>
      </p:sp>
      <p:sp>
        <p:nvSpPr>
          <p:cNvPr id="25" name="矢印: 下 24">
            <a:extLst>
              <a:ext uri="{FF2B5EF4-FFF2-40B4-BE49-F238E27FC236}">
                <a16:creationId xmlns:a16="http://schemas.microsoft.com/office/drawing/2014/main" id="{2F005051-1311-5417-CD1F-D1C54C2E885F}"/>
              </a:ext>
            </a:extLst>
          </p:cNvPr>
          <p:cNvSpPr/>
          <p:nvPr/>
        </p:nvSpPr>
        <p:spPr>
          <a:xfrm>
            <a:off x="4157043" y="2235529"/>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8B61DE5A-88F8-656D-F422-74957097A9A4}"/>
              </a:ext>
            </a:extLst>
          </p:cNvPr>
          <p:cNvSpPr txBox="1"/>
          <p:nvPr/>
        </p:nvSpPr>
        <p:spPr>
          <a:xfrm>
            <a:off x="795521" y="2610849"/>
            <a:ext cx="7552957" cy="369332"/>
          </a:xfrm>
          <a:prstGeom prst="rect">
            <a:avLst/>
          </a:prstGeom>
          <a:noFill/>
        </p:spPr>
        <p:txBody>
          <a:bodyPr wrap="square" rtlCol="0">
            <a:spAutoFit/>
          </a:bodyPr>
          <a:lstStyle/>
          <a:p>
            <a:r>
              <a:rPr kumimoji="1" lang="ja-JP" altLang="en-US" dirty="0">
                <a:solidFill>
                  <a:schemeClr val="tx1">
                    <a:lumMod val="95000"/>
                    <a:lumOff val="5000"/>
                  </a:schemeClr>
                </a:solidFill>
              </a:rPr>
              <a:t>アミノ酸配列からタンパク質構造を予測する研究が長年行われている</a:t>
            </a:r>
          </a:p>
        </p:txBody>
      </p:sp>
      <p:sp>
        <p:nvSpPr>
          <p:cNvPr id="30" name="テキスト ボックス 29">
            <a:extLst>
              <a:ext uri="{FF2B5EF4-FFF2-40B4-BE49-F238E27FC236}">
                <a16:creationId xmlns:a16="http://schemas.microsoft.com/office/drawing/2014/main" id="{CD58D880-FE69-06D2-F87F-B8CE06801D6B}"/>
              </a:ext>
            </a:extLst>
          </p:cNvPr>
          <p:cNvSpPr txBox="1"/>
          <p:nvPr/>
        </p:nvSpPr>
        <p:spPr>
          <a:xfrm>
            <a:off x="156844" y="3152616"/>
            <a:ext cx="1032025" cy="400110"/>
          </a:xfrm>
          <a:prstGeom prst="rect">
            <a:avLst/>
          </a:prstGeom>
          <a:noFill/>
        </p:spPr>
        <p:txBody>
          <a:bodyPr wrap="square" rtlCol="0">
            <a:spAutoFit/>
          </a:bodyPr>
          <a:lstStyle/>
          <a:p>
            <a:r>
              <a:rPr kumimoji="1" lang="en-US" altLang="ja-JP" sz="2000" u="sng" dirty="0">
                <a:solidFill>
                  <a:schemeClr val="tx1">
                    <a:lumMod val="95000"/>
                    <a:lumOff val="5000"/>
                  </a:schemeClr>
                </a:solidFill>
              </a:rPr>
              <a:t>CASP</a:t>
            </a:r>
            <a:endParaRPr kumimoji="1" lang="ja-JP" altLang="en-US" sz="2000" u="sng" dirty="0">
              <a:solidFill>
                <a:schemeClr val="tx1">
                  <a:lumMod val="95000"/>
                  <a:lumOff val="5000"/>
                </a:schemeClr>
              </a:solidFill>
            </a:endParaRPr>
          </a:p>
        </p:txBody>
      </p:sp>
      <p:sp>
        <p:nvSpPr>
          <p:cNvPr id="31" name="テキスト ボックス 30">
            <a:extLst>
              <a:ext uri="{FF2B5EF4-FFF2-40B4-BE49-F238E27FC236}">
                <a16:creationId xmlns:a16="http://schemas.microsoft.com/office/drawing/2014/main" id="{EEF747AF-E99A-D251-A941-62D1B6949CBE}"/>
              </a:ext>
            </a:extLst>
          </p:cNvPr>
          <p:cNvSpPr txBox="1"/>
          <p:nvPr/>
        </p:nvSpPr>
        <p:spPr>
          <a:xfrm>
            <a:off x="96358" y="3505329"/>
            <a:ext cx="4897626" cy="338554"/>
          </a:xfrm>
          <a:prstGeom prst="rect">
            <a:avLst/>
          </a:prstGeom>
          <a:noFill/>
        </p:spPr>
        <p:txBody>
          <a:bodyPr wrap="square" rtlCol="0">
            <a:spAutoFit/>
          </a:bodyPr>
          <a:lstStyle/>
          <a:p>
            <a:r>
              <a:rPr lang="en-US" altLang="ja-JP" sz="1600" b="0" i="0" dirty="0">
                <a:solidFill>
                  <a:srgbClr val="202122"/>
                </a:solidFill>
                <a:effectLst/>
                <a:latin typeface="Arial" panose="020B0604020202020204" pitchFamily="34" charset="0"/>
              </a:rPr>
              <a:t>Critical Assessment of protein Structure Prediction</a:t>
            </a:r>
            <a:endParaRPr kumimoji="1" lang="ja-JP" altLang="en-US" sz="1600" dirty="0">
              <a:solidFill>
                <a:schemeClr val="tx1">
                  <a:lumMod val="95000"/>
                  <a:lumOff val="5000"/>
                </a:schemeClr>
              </a:solidFill>
            </a:endParaRPr>
          </a:p>
        </p:txBody>
      </p:sp>
      <p:pic>
        <p:nvPicPr>
          <p:cNvPr id="1028" name="Picture 4" descr="CASP16 Home">
            <a:extLst>
              <a:ext uri="{FF2B5EF4-FFF2-40B4-BE49-F238E27FC236}">
                <a16:creationId xmlns:a16="http://schemas.microsoft.com/office/drawing/2014/main" id="{10A41A2E-A074-0D6E-82B2-C64B46933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161" y="3262397"/>
            <a:ext cx="1757385" cy="169392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7B9AB13-4DE0-A6B5-C6EF-7672E4959F15}"/>
              </a:ext>
            </a:extLst>
          </p:cNvPr>
          <p:cNvSpPr txBox="1"/>
          <p:nvPr/>
        </p:nvSpPr>
        <p:spPr>
          <a:xfrm>
            <a:off x="98426" y="3873407"/>
            <a:ext cx="6555728" cy="584775"/>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600" dirty="0">
                <a:solidFill>
                  <a:schemeClr val="tx1">
                    <a:lumMod val="95000"/>
                    <a:lumOff val="5000"/>
                  </a:schemeClr>
                </a:solidFill>
              </a:rPr>
              <a:t>1994</a:t>
            </a:r>
            <a:r>
              <a:rPr kumimoji="1" lang="ja-JP" altLang="en-US" sz="1600" dirty="0">
                <a:solidFill>
                  <a:schemeClr val="tx1">
                    <a:lumMod val="95000"/>
                    <a:lumOff val="5000"/>
                  </a:schemeClr>
                </a:solidFill>
              </a:rPr>
              <a:t>年から</a:t>
            </a:r>
            <a:r>
              <a:rPr kumimoji="1" lang="en-US" altLang="ja-JP" sz="1600" dirty="0">
                <a:solidFill>
                  <a:schemeClr val="tx1">
                    <a:lumMod val="95000"/>
                    <a:lumOff val="5000"/>
                  </a:schemeClr>
                </a:solidFill>
              </a:rPr>
              <a:t>2</a:t>
            </a:r>
            <a:r>
              <a:rPr kumimoji="1" lang="ja-JP" altLang="en-US" sz="1600" dirty="0">
                <a:solidFill>
                  <a:schemeClr val="tx1">
                    <a:lumMod val="95000"/>
                    <a:lumOff val="5000"/>
                  </a:schemeClr>
                </a:solidFill>
              </a:rPr>
              <a:t>年に一度開催されている</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未公開のタンパク質構造データをアミノ酸配列から予測するコンペ</a:t>
            </a:r>
          </a:p>
        </p:txBody>
      </p:sp>
      <p:sp>
        <p:nvSpPr>
          <p:cNvPr id="6" name="テキスト ボックス 5">
            <a:extLst>
              <a:ext uri="{FF2B5EF4-FFF2-40B4-BE49-F238E27FC236}">
                <a16:creationId xmlns:a16="http://schemas.microsoft.com/office/drawing/2014/main" id="{668547CC-FA29-BAC4-E253-1F369EB0F129}"/>
              </a:ext>
            </a:extLst>
          </p:cNvPr>
          <p:cNvSpPr txBox="1"/>
          <p:nvPr/>
        </p:nvSpPr>
        <p:spPr>
          <a:xfrm>
            <a:off x="6654153" y="4954890"/>
            <a:ext cx="2419399" cy="338554"/>
          </a:xfrm>
          <a:prstGeom prst="rect">
            <a:avLst/>
          </a:prstGeom>
          <a:noFill/>
        </p:spPr>
        <p:txBody>
          <a:bodyPr wrap="square" rtlCol="0">
            <a:spAutoFit/>
          </a:bodyPr>
          <a:lstStyle/>
          <a:p>
            <a:pPr algn="ctr"/>
            <a:r>
              <a:rPr lang="ja-JP" altLang="en-US" sz="1600" b="0" i="0" dirty="0">
                <a:solidFill>
                  <a:srgbClr val="202122"/>
                </a:solidFill>
                <a:effectLst/>
                <a:latin typeface="Arial" panose="020B0604020202020204" pitchFamily="34" charset="0"/>
              </a:rPr>
              <a:t>現在は</a:t>
            </a:r>
            <a:r>
              <a:rPr lang="en-US" altLang="ja-JP" sz="1600" b="0" i="0" dirty="0">
                <a:solidFill>
                  <a:srgbClr val="202122"/>
                </a:solidFill>
                <a:effectLst/>
                <a:latin typeface="Arial" panose="020B0604020202020204" pitchFamily="34" charset="0"/>
              </a:rPr>
              <a:t>CASP16</a:t>
            </a:r>
            <a:r>
              <a:rPr lang="ja-JP" altLang="en-US" sz="1600" b="0" i="0" dirty="0">
                <a:solidFill>
                  <a:srgbClr val="202122"/>
                </a:solidFill>
                <a:effectLst/>
                <a:latin typeface="Arial" panose="020B0604020202020204" pitchFamily="34" charset="0"/>
              </a:rPr>
              <a:t>が開催中</a:t>
            </a:r>
            <a:endParaRPr kumimoji="1" lang="ja-JP" altLang="en-US" sz="1600"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B031C15C-BB1A-7B68-A5D3-1A492960F4F5}"/>
              </a:ext>
            </a:extLst>
          </p:cNvPr>
          <p:cNvSpPr txBox="1"/>
          <p:nvPr/>
        </p:nvSpPr>
        <p:spPr>
          <a:xfrm>
            <a:off x="98426" y="4530224"/>
            <a:ext cx="6555728"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実験レベルの精度には中々到達しなかったが</a:t>
            </a:r>
            <a:r>
              <a:rPr kumimoji="1" lang="en-US" altLang="ja-JP" sz="1600" dirty="0">
                <a:solidFill>
                  <a:schemeClr val="tx1">
                    <a:lumMod val="95000"/>
                    <a:lumOff val="5000"/>
                  </a:schemeClr>
                </a:solidFill>
              </a:rPr>
              <a:t>, 2020</a:t>
            </a:r>
            <a:r>
              <a:rPr kumimoji="1" lang="ja-JP" altLang="en-US" sz="1600" dirty="0">
                <a:solidFill>
                  <a:schemeClr val="tx1">
                    <a:lumMod val="95000"/>
                    <a:lumOff val="5000"/>
                  </a:schemeClr>
                </a:solidFill>
              </a:rPr>
              <a:t>年に</a:t>
            </a:r>
            <a:r>
              <a:rPr kumimoji="1" lang="en-US" altLang="ja-JP" sz="1600" dirty="0">
                <a:solidFill>
                  <a:schemeClr val="tx1">
                    <a:lumMod val="95000"/>
                    <a:lumOff val="5000"/>
                  </a:schemeClr>
                </a:solidFill>
              </a:rPr>
              <a:t>AlphaFold2</a:t>
            </a:r>
            <a:r>
              <a:rPr kumimoji="1" lang="ja-JP" altLang="en-US" sz="1600" dirty="0">
                <a:solidFill>
                  <a:schemeClr val="tx1">
                    <a:lumMod val="95000"/>
                    <a:lumOff val="5000"/>
                  </a:schemeClr>
                </a:solidFill>
              </a:rPr>
              <a:t>がほぼその精度を達成したことで話題となった。</a:t>
            </a:r>
          </a:p>
        </p:txBody>
      </p:sp>
      <p:sp>
        <p:nvSpPr>
          <p:cNvPr id="8" name="矢印: 下 7">
            <a:extLst>
              <a:ext uri="{FF2B5EF4-FFF2-40B4-BE49-F238E27FC236}">
                <a16:creationId xmlns:a16="http://schemas.microsoft.com/office/drawing/2014/main" id="{BDC78DC4-FDBE-0F20-E6FD-DD124CC1EF3C}"/>
              </a:ext>
            </a:extLst>
          </p:cNvPr>
          <p:cNvSpPr/>
          <p:nvPr/>
        </p:nvSpPr>
        <p:spPr>
          <a:xfrm>
            <a:off x="4157042" y="5187041"/>
            <a:ext cx="829914" cy="338554"/>
          </a:xfrm>
          <a:prstGeom prst="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DAB879A-D637-CB44-C670-D4F58503BC40}"/>
              </a:ext>
            </a:extLst>
          </p:cNvPr>
          <p:cNvSpPr txBox="1"/>
          <p:nvPr/>
        </p:nvSpPr>
        <p:spPr>
          <a:xfrm>
            <a:off x="98425" y="5584089"/>
            <a:ext cx="8975127" cy="338554"/>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solidFill>
                  <a:schemeClr val="tx1">
                    <a:lumMod val="95000"/>
                    <a:lumOff val="5000"/>
                  </a:schemeClr>
                </a:solidFill>
              </a:rPr>
              <a:t>一方</a:t>
            </a:r>
            <a:r>
              <a:rPr kumimoji="1" lang="en-US" altLang="ja-JP" sz="1600" dirty="0">
                <a:solidFill>
                  <a:schemeClr val="tx1">
                    <a:lumMod val="95000"/>
                    <a:lumOff val="5000"/>
                  </a:schemeClr>
                </a:solidFill>
              </a:rPr>
              <a:t>, </a:t>
            </a:r>
            <a:r>
              <a:rPr kumimoji="1" lang="ja-JP" altLang="en-US" sz="1600" dirty="0">
                <a:solidFill>
                  <a:schemeClr val="tx1">
                    <a:lumMod val="95000"/>
                    <a:lumOff val="5000"/>
                  </a:schemeClr>
                </a:solidFill>
              </a:rPr>
              <a:t>生体内のタンパク質の多くは核酸・低分子などと複合体を形成している</a:t>
            </a:r>
          </a:p>
        </p:txBody>
      </p:sp>
      <p:sp>
        <p:nvSpPr>
          <p:cNvPr id="10" name="テキスト ボックス 9">
            <a:extLst>
              <a:ext uri="{FF2B5EF4-FFF2-40B4-BE49-F238E27FC236}">
                <a16:creationId xmlns:a16="http://schemas.microsoft.com/office/drawing/2014/main" id="{D10D4C10-C905-1E32-51B7-DFD001E11358}"/>
              </a:ext>
            </a:extLst>
          </p:cNvPr>
          <p:cNvSpPr txBox="1"/>
          <p:nvPr/>
        </p:nvSpPr>
        <p:spPr>
          <a:xfrm>
            <a:off x="795521" y="5941481"/>
            <a:ext cx="8141535" cy="338554"/>
          </a:xfrm>
          <a:prstGeom prst="rect">
            <a:avLst/>
          </a:prstGeom>
          <a:noFill/>
        </p:spPr>
        <p:txBody>
          <a:bodyPr wrap="square" rtlCol="0">
            <a:spAutoFit/>
          </a:bodyPr>
          <a:lstStyle/>
          <a:p>
            <a:r>
              <a:rPr kumimoji="1" lang="ja-JP" altLang="en-US" sz="1600" dirty="0">
                <a:solidFill>
                  <a:schemeClr val="tx1">
                    <a:lumMod val="95000"/>
                    <a:lumOff val="5000"/>
                  </a:schemeClr>
                </a:solidFill>
              </a:rPr>
              <a:t>これら複合体構造の予測が次の課題となった。</a:t>
            </a:r>
          </a:p>
        </p:txBody>
      </p:sp>
    </p:spTree>
    <p:extLst>
      <p:ext uri="{BB962C8B-B14F-4D97-AF65-F5344CB8AC3E}">
        <p14:creationId xmlns:p14="http://schemas.microsoft.com/office/powerpoint/2010/main" val="2097804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6C2521-4014-3643-15B4-458F0D5E1C36}"/>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AlphaFold2</a:t>
            </a:r>
            <a:r>
              <a:rPr kumimoji="1" lang="ja-JP" altLang="en-US" sz="2200" b="1" dirty="0"/>
              <a:t> </a:t>
            </a:r>
            <a:r>
              <a:rPr kumimoji="1" lang="en-US" altLang="ja-JP" sz="2200" b="1" dirty="0"/>
              <a:t>(AF2)</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B2D6DA29-1928-5A72-B1D5-8CB81216E2C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21" name="正方形/長方形 20">
            <a:extLst>
              <a:ext uri="{FF2B5EF4-FFF2-40B4-BE49-F238E27FC236}">
                <a16:creationId xmlns:a16="http://schemas.microsoft.com/office/drawing/2014/main" id="{B12BD1B6-1CE4-8D5D-DF0D-78A510983E16}"/>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7" name="テキスト ボックス 26">
            <a:extLst>
              <a:ext uri="{FF2B5EF4-FFF2-40B4-BE49-F238E27FC236}">
                <a16:creationId xmlns:a16="http://schemas.microsoft.com/office/drawing/2014/main" id="{D0B7A004-BB37-7290-4CCB-11F601EF2CFE}"/>
              </a:ext>
            </a:extLst>
          </p:cNvPr>
          <p:cNvSpPr txBox="1"/>
          <p:nvPr/>
        </p:nvSpPr>
        <p:spPr>
          <a:xfrm>
            <a:off x="93679" y="865706"/>
            <a:ext cx="5252639" cy="523220"/>
          </a:xfrm>
          <a:prstGeom prst="rect">
            <a:avLst/>
          </a:prstGeom>
          <a:noFill/>
        </p:spPr>
        <p:txBody>
          <a:bodyPr wrap="square" rtlCol="0">
            <a:spAutoFit/>
          </a:bodyPr>
          <a:lstStyle/>
          <a:p>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年に</a:t>
            </a:r>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が発表した</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タンパク質のアミノ酸配列から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立体構造を予測するモデル</a:t>
            </a:r>
            <a:endParaRPr kumimoji="1" lang="en-US" altLang="ja-JP" sz="1400" dirty="0">
              <a:solidFill>
                <a:schemeClr val="tx1">
                  <a:lumMod val="95000"/>
                  <a:lumOff val="5000"/>
                </a:schemeClr>
              </a:solidFill>
            </a:endParaRPr>
          </a:p>
        </p:txBody>
      </p:sp>
      <p:sp>
        <p:nvSpPr>
          <p:cNvPr id="29" name="テキスト ボックス 28">
            <a:extLst>
              <a:ext uri="{FF2B5EF4-FFF2-40B4-BE49-F238E27FC236}">
                <a16:creationId xmlns:a16="http://schemas.microsoft.com/office/drawing/2014/main" id="{3AC2FD3C-7312-935F-F95D-F352802851D0}"/>
              </a:ext>
            </a:extLst>
          </p:cNvPr>
          <p:cNvSpPr txBox="1"/>
          <p:nvPr/>
        </p:nvSpPr>
        <p:spPr>
          <a:xfrm>
            <a:off x="143439" y="2002016"/>
            <a:ext cx="1341336"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30" name="正方形/長方形 29">
            <a:extLst>
              <a:ext uri="{FF2B5EF4-FFF2-40B4-BE49-F238E27FC236}">
                <a16:creationId xmlns:a16="http://schemas.microsoft.com/office/drawing/2014/main" id="{E32DAF91-5089-735C-908D-DA7D3FC1C844}"/>
              </a:ext>
            </a:extLst>
          </p:cNvPr>
          <p:cNvSpPr/>
          <p:nvPr/>
        </p:nvSpPr>
        <p:spPr>
          <a:xfrm>
            <a:off x="71438" y="201829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42" name="図 41" descr="ダイアグラム&#10;&#10;自動的に生成された説明">
            <a:extLst>
              <a:ext uri="{FF2B5EF4-FFF2-40B4-BE49-F238E27FC236}">
                <a16:creationId xmlns:a16="http://schemas.microsoft.com/office/drawing/2014/main" id="{4238302C-06B3-2807-39B4-006CF815E8C9}"/>
              </a:ext>
            </a:extLst>
          </p:cNvPr>
          <p:cNvPicPr>
            <a:picLocks noChangeAspect="1"/>
          </p:cNvPicPr>
          <p:nvPr/>
        </p:nvPicPr>
        <p:blipFill rotWithShape="1">
          <a:blip r:embed="rId3">
            <a:extLst>
              <a:ext uri="{28A0092B-C50C-407E-A947-70E740481C1C}">
                <a14:useLocalDpi xmlns:a14="http://schemas.microsoft.com/office/drawing/2010/main" val="0"/>
              </a:ext>
            </a:extLst>
          </a:blip>
          <a:srcRect r="75115" b="52283"/>
          <a:stretch/>
        </p:blipFill>
        <p:spPr>
          <a:xfrm>
            <a:off x="5511072" y="499858"/>
            <a:ext cx="1344837" cy="1648912"/>
          </a:xfrm>
          <a:prstGeom prst="rect">
            <a:avLst/>
          </a:prstGeom>
        </p:spPr>
      </p:pic>
      <p:pic>
        <p:nvPicPr>
          <p:cNvPr id="46" name="図 45" descr="グラフ&#10;&#10;自動的に生成された説明">
            <a:extLst>
              <a:ext uri="{FF2B5EF4-FFF2-40B4-BE49-F238E27FC236}">
                <a16:creationId xmlns:a16="http://schemas.microsoft.com/office/drawing/2014/main" id="{991D363D-5032-8B6A-8B5D-6F0CAA6EFAA5}"/>
              </a:ext>
            </a:extLst>
          </p:cNvPr>
          <p:cNvPicPr>
            <a:picLocks noChangeAspect="1"/>
          </p:cNvPicPr>
          <p:nvPr/>
        </p:nvPicPr>
        <p:blipFill rotWithShape="1">
          <a:blip r:embed="rId4">
            <a:extLst>
              <a:ext uri="{28A0092B-C50C-407E-A947-70E740481C1C}">
                <a14:useLocalDpi xmlns:a14="http://schemas.microsoft.com/office/drawing/2010/main" val="0"/>
              </a:ext>
            </a:extLst>
          </a:blip>
          <a:srcRect r="43479" b="59439"/>
          <a:stretch/>
        </p:blipFill>
        <p:spPr>
          <a:xfrm>
            <a:off x="6919770" y="499858"/>
            <a:ext cx="2154407" cy="1455244"/>
          </a:xfrm>
          <a:prstGeom prst="rect">
            <a:avLst/>
          </a:prstGeom>
        </p:spPr>
      </p:pic>
      <p:sp>
        <p:nvSpPr>
          <p:cNvPr id="47" name="テキスト ボックス 46">
            <a:extLst>
              <a:ext uri="{FF2B5EF4-FFF2-40B4-BE49-F238E27FC236}">
                <a16:creationId xmlns:a16="http://schemas.microsoft.com/office/drawing/2014/main" id="{BBEC854C-377E-8A2B-B0E0-75671142A1FF}"/>
              </a:ext>
            </a:extLst>
          </p:cNvPr>
          <p:cNvSpPr txBox="1"/>
          <p:nvPr/>
        </p:nvSpPr>
        <p:spPr>
          <a:xfrm>
            <a:off x="5605068" y="2068250"/>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Jumper et al., </a:t>
            </a:r>
            <a:r>
              <a:rPr kumimoji="1" lang="en-US" altLang="ja-JP" sz="700" i="1" dirty="0">
                <a:solidFill>
                  <a:schemeClr val="tx1">
                    <a:lumMod val="95000"/>
                    <a:lumOff val="5000"/>
                  </a:schemeClr>
                </a:solidFill>
              </a:rPr>
              <a:t>Nature</a:t>
            </a:r>
            <a:r>
              <a:rPr kumimoji="1" lang="en-US" altLang="ja-JP" sz="700" dirty="0">
                <a:solidFill>
                  <a:schemeClr val="tx1">
                    <a:lumMod val="95000"/>
                    <a:lumOff val="5000"/>
                  </a:schemeClr>
                </a:solidFill>
              </a:rPr>
              <a:t>, 2021</a:t>
            </a:r>
          </a:p>
        </p:txBody>
      </p:sp>
      <p:sp>
        <p:nvSpPr>
          <p:cNvPr id="48" name="テキスト ボックス 47">
            <a:extLst>
              <a:ext uri="{FF2B5EF4-FFF2-40B4-BE49-F238E27FC236}">
                <a16:creationId xmlns:a16="http://schemas.microsoft.com/office/drawing/2014/main" id="{FB9EAC67-4D05-43F5-EC54-A72970AB4E37}"/>
              </a:ext>
            </a:extLst>
          </p:cNvPr>
          <p:cNvSpPr txBox="1"/>
          <p:nvPr/>
        </p:nvSpPr>
        <p:spPr>
          <a:xfrm>
            <a:off x="7729490" y="1900604"/>
            <a:ext cx="1343596" cy="233975"/>
          </a:xfrm>
          <a:prstGeom prst="rect">
            <a:avLst/>
          </a:prstGeom>
          <a:noFill/>
        </p:spPr>
        <p:txBody>
          <a:bodyPr wrap="square" rtlCol="0">
            <a:spAutoFit/>
          </a:bodyPr>
          <a:lstStyle/>
          <a:p>
            <a:pPr algn="r">
              <a:lnSpc>
                <a:spcPct val="150000"/>
              </a:lnSpc>
            </a:pPr>
            <a:r>
              <a:rPr kumimoji="1" lang="en-US" altLang="ja-JP" sz="700" dirty="0">
                <a:solidFill>
                  <a:schemeClr val="tx1">
                    <a:lumMod val="95000"/>
                    <a:lumOff val="5000"/>
                  </a:schemeClr>
                </a:solidFill>
              </a:rPr>
              <a:t>Pereira et al., </a:t>
            </a:r>
            <a:r>
              <a:rPr kumimoji="1" lang="en-US" altLang="ja-JP" sz="700" i="1" dirty="0">
                <a:solidFill>
                  <a:schemeClr val="tx1">
                    <a:lumMod val="95000"/>
                    <a:lumOff val="5000"/>
                  </a:schemeClr>
                </a:solidFill>
              </a:rPr>
              <a:t>Proteins</a:t>
            </a:r>
            <a:r>
              <a:rPr kumimoji="1" lang="en-US" altLang="ja-JP" sz="700" dirty="0">
                <a:solidFill>
                  <a:schemeClr val="tx1">
                    <a:lumMod val="95000"/>
                    <a:lumOff val="5000"/>
                  </a:schemeClr>
                </a:solidFill>
              </a:rPr>
              <a:t>, 2021</a:t>
            </a:r>
          </a:p>
        </p:txBody>
      </p:sp>
      <p:pic>
        <p:nvPicPr>
          <p:cNvPr id="9" name="図 8" descr="ダイアグラム&#10;&#10;自動的に生成された説明">
            <a:extLst>
              <a:ext uri="{FF2B5EF4-FFF2-40B4-BE49-F238E27FC236}">
                <a16:creationId xmlns:a16="http://schemas.microsoft.com/office/drawing/2014/main" id="{91341769-F8B8-1A49-B2DF-2C149CBB601F}"/>
              </a:ext>
            </a:extLst>
          </p:cNvPr>
          <p:cNvPicPr>
            <a:picLocks noChangeAspect="1"/>
          </p:cNvPicPr>
          <p:nvPr/>
        </p:nvPicPr>
        <p:blipFill rotWithShape="1">
          <a:blip r:embed="rId3">
            <a:extLst>
              <a:ext uri="{28A0092B-C50C-407E-A947-70E740481C1C}">
                <a14:useLocalDpi xmlns:a14="http://schemas.microsoft.com/office/drawing/2010/main" val="0"/>
              </a:ext>
            </a:extLst>
          </a:blip>
          <a:srcRect t="47349"/>
          <a:stretch/>
        </p:blipFill>
        <p:spPr>
          <a:xfrm>
            <a:off x="85725" y="2864777"/>
            <a:ext cx="8986838" cy="3025510"/>
          </a:xfrm>
          <a:prstGeom prst="rect">
            <a:avLst/>
          </a:prstGeom>
        </p:spPr>
      </p:pic>
      <p:sp>
        <p:nvSpPr>
          <p:cNvPr id="10" name="吹き出し: 四角形 9">
            <a:extLst>
              <a:ext uri="{FF2B5EF4-FFF2-40B4-BE49-F238E27FC236}">
                <a16:creationId xmlns:a16="http://schemas.microsoft.com/office/drawing/2014/main" id="{35C68373-88F9-235A-FB05-F6D9F6ABEC15}"/>
              </a:ext>
            </a:extLst>
          </p:cNvPr>
          <p:cNvSpPr/>
          <p:nvPr/>
        </p:nvSpPr>
        <p:spPr>
          <a:xfrm>
            <a:off x="143438" y="5371982"/>
            <a:ext cx="1787169" cy="271126"/>
          </a:xfrm>
          <a:prstGeom prst="wedgeRectCallout">
            <a:avLst>
              <a:gd name="adj1" fmla="val -28757"/>
              <a:gd name="adj2" fmla="val -437425"/>
            </a:avLst>
          </a:prstGeom>
          <a:solidFill>
            <a:schemeClr val="bg2"/>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アミノ酸配列を入力</a:t>
            </a:r>
          </a:p>
        </p:txBody>
      </p:sp>
      <p:sp>
        <p:nvSpPr>
          <p:cNvPr id="11" name="吹き出し: 四角形 10">
            <a:extLst>
              <a:ext uri="{FF2B5EF4-FFF2-40B4-BE49-F238E27FC236}">
                <a16:creationId xmlns:a16="http://schemas.microsoft.com/office/drawing/2014/main" id="{3C7C6FD3-D75D-71FB-6BF0-2DD56089FFD5}"/>
              </a:ext>
            </a:extLst>
          </p:cNvPr>
          <p:cNvSpPr/>
          <p:nvPr/>
        </p:nvSpPr>
        <p:spPr>
          <a:xfrm>
            <a:off x="85725" y="2429448"/>
            <a:ext cx="4965325" cy="270000"/>
          </a:xfrm>
          <a:prstGeom prst="wedgeRectCallout">
            <a:avLst>
              <a:gd name="adj1" fmla="val -16537"/>
              <a:gd name="adj2" fmla="val 157996"/>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他生物種のゲノムから</a:t>
            </a:r>
            <a:r>
              <a:rPr kumimoji="1" lang="ja-JP" altLang="en-US" sz="1400" u="sng" dirty="0">
                <a:solidFill>
                  <a:sysClr val="windowText" lastClr="000000"/>
                </a:solidFill>
              </a:rPr>
              <a:t>類似配列</a:t>
            </a:r>
            <a:r>
              <a:rPr kumimoji="1" lang="en-US" altLang="ja-JP" sz="1400" u="sng" dirty="0">
                <a:solidFill>
                  <a:sysClr val="windowText" lastClr="000000"/>
                </a:solidFill>
              </a:rPr>
              <a:t>(MSA)</a:t>
            </a:r>
            <a:r>
              <a:rPr kumimoji="1" lang="ja-JP" altLang="en-US" sz="1400" dirty="0">
                <a:solidFill>
                  <a:sysClr val="windowText" lastClr="000000"/>
                </a:solidFill>
              </a:rPr>
              <a:t>を検索して入力に追加</a:t>
            </a:r>
            <a:endParaRPr kumimoji="1" lang="en-US" altLang="ja-JP" sz="1400" dirty="0">
              <a:solidFill>
                <a:sysClr val="windowText" lastClr="000000"/>
              </a:solidFill>
            </a:endParaRPr>
          </a:p>
        </p:txBody>
      </p:sp>
      <p:sp>
        <p:nvSpPr>
          <p:cNvPr id="5" name="吹き出し: 四角形 4">
            <a:extLst>
              <a:ext uri="{FF2B5EF4-FFF2-40B4-BE49-F238E27FC236}">
                <a16:creationId xmlns:a16="http://schemas.microsoft.com/office/drawing/2014/main" id="{D982A0F1-FF9B-7A84-E735-18A6F8253E9C}"/>
              </a:ext>
            </a:extLst>
          </p:cNvPr>
          <p:cNvSpPr/>
          <p:nvPr/>
        </p:nvSpPr>
        <p:spPr>
          <a:xfrm>
            <a:off x="738239" y="6024768"/>
            <a:ext cx="3496896" cy="507049"/>
          </a:xfrm>
          <a:prstGeom prst="wedgeRectCallout">
            <a:avLst>
              <a:gd name="adj1" fmla="val 67247"/>
              <a:gd name="adj2" fmla="val -231926"/>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kumimoji="1" lang="ja-JP" altLang="en-US" sz="1400" dirty="0">
                <a:solidFill>
                  <a:sysClr val="windowText" lastClr="000000"/>
                </a:solidFill>
              </a:rPr>
              <a:t>① </a:t>
            </a:r>
            <a:r>
              <a:rPr kumimoji="1" lang="en-US" altLang="ja-JP" sz="1400" dirty="0">
                <a:solidFill>
                  <a:sysClr val="windowText" lastClr="000000"/>
                </a:solidFill>
              </a:rPr>
              <a:t>MSA</a:t>
            </a:r>
            <a:r>
              <a:rPr kumimoji="1" lang="ja-JP" altLang="en-US" sz="1400" dirty="0">
                <a:solidFill>
                  <a:sysClr val="windowText" lastClr="000000"/>
                </a:solidFill>
              </a:rPr>
              <a:t>表現と残基ペア表現を処理する</a:t>
            </a:r>
            <a:endParaRPr kumimoji="1" lang="en-US" altLang="ja-JP" sz="1400" dirty="0">
              <a:solidFill>
                <a:sysClr val="windowText" lastClr="000000"/>
              </a:solidFill>
            </a:endParaRPr>
          </a:p>
          <a:p>
            <a:pPr algn="ctr"/>
            <a:r>
              <a:rPr kumimoji="1" lang="en-US" altLang="ja-JP" sz="1400" dirty="0" err="1">
                <a:solidFill>
                  <a:sysClr val="windowText" lastClr="000000"/>
                </a:solidFill>
              </a:rPr>
              <a:t>Evoformer</a:t>
            </a:r>
            <a:endParaRPr kumimoji="1" lang="en-US" altLang="ja-JP" sz="1400" dirty="0">
              <a:solidFill>
                <a:sysClr val="windowText" lastClr="000000"/>
              </a:solidFill>
            </a:endParaRPr>
          </a:p>
        </p:txBody>
      </p:sp>
      <p:sp>
        <p:nvSpPr>
          <p:cNvPr id="8" name="吹き出し: 四角形 7">
            <a:extLst>
              <a:ext uri="{FF2B5EF4-FFF2-40B4-BE49-F238E27FC236}">
                <a16:creationId xmlns:a16="http://schemas.microsoft.com/office/drawing/2014/main" id="{75B70428-0F74-5A5F-DEF6-13AF21E9C649}"/>
              </a:ext>
            </a:extLst>
          </p:cNvPr>
          <p:cNvSpPr/>
          <p:nvPr/>
        </p:nvSpPr>
        <p:spPr>
          <a:xfrm>
            <a:off x="4583043" y="6024767"/>
            <a:ext cx="4494282" cy="507049"/>
          </a:xfrm>
          <a:prstGeom prst="wedgeRectCallout">
            <a:avLst>
              <a:gd name="adj1" fmla="val 13970"/>
              <a:gd name="adj2" fmla="val -21276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kumimoji="1" lang="ja-JP" altLang="en-US" sz="1400" dirty="0">
                <a:solidFill>
                  <a:sysClr val="windowText" lastClr="000000"/>
                </a:solidFill>
              </a:rPr>
              <a:t>② </a:t>
            </a:r>
            <a:r>
              <a:rPr kumimoji="1" lang="en-US" altLang="ja-JP" sz="1400" dirty="0" err="1">
                <a:solidFill>
                  <a:sysClr val="windowText" lastClr="000000"/>
                </a:solidFill>
              </a:rPr>
              <a:t>Evoformer</a:t>
            </a:r>
            <a:r>
              <a:rPr kumimoji="1" lang="ja-JP" altLang="en-US" sz="1400" dirty="0">
                <a:solidFill>
                  <a:sysClr val="windowText" lastClr="000000"/>
                </a:solidFill>
              </a:rPr>
              <a:t>の表現から残基の座標・方向を予測する</a:t>
            </a:r>
            <a:endParaRPr kumimoji="1" lang="en-US" altLang="ja-JP" sz="1400" dirty="0">
              <a:solidFill>
                <a:sysClr val="windowText" lastClr="000000"/>
              </a:solidFill>
            </a:endParaRPr>
          </a:p>
          <a:p>
            <a:pPr algn="ctr"/>
            <a:r>
              <a:rPr kumimoji="1" lang="en-US" altLang="ja-JP" sz="1400" dirty="0">
                <a:solidFill>
                  <a:sysClr val="windowText" lastClr="000000"/>
                </a:solidFill>
              </a:rPr>
              <a:t>Structure module</a:t>
            </a:r>
          </a:p>
        </p:txBody>
      </p:sp>
      <p:sp>
        <p:nvSpPr>
          <p:cNvPr id="12" name="テキスト ボックス 11">
            <a:extLst>
              <a:ext uri="{FF2B5EF4-FFF2-40B4-BE49-F238E27FC236}">
                <a16:creationId xmlns:a16="http://schemas.microsoft.com/office/drawing/2014/main" id="{FBBCD160-50BE-8179-764A-F5C6A434C9E1}"/>
              </a:ext>
            </a:extLst>
          </p:cNvPr>
          <p:cNvSpPr txBox="1"/>
          <p:nvPr/>
        </p:nvSpPr>
        <p:spPr>
          <a:xfrm>
            <a:off x="85725" y="1691303"/>
            <a:ext cx="4410075" cy="307777"/>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年の</a:t>
            </a:r>
            <a:r>
              <a:rPr kumimoji="1" lang="en-US" altLang="ja-JP" sz="1400" dirty="0">
                <a:solidFill>
                  <a:schemeClr val="tx1">
                    <a:lumMod val="95000"/>
                    <a:lumOff val="5000"/>
                  </a:schemeClr>
                </a:solidFill>
              </a:rPr>
              <a:t>CASP14</a:t>
            </a:r>
            <a:r>
              <a:rPr kumimoji="1" lang="ja-JP" altLang="en-US" sz="1400" dirty="0">
                <a:solidFill>
                  <a:schemeClr val="tx1">
                    <a:lumMod val="95000"/>
                    <a:lumOff val="5000"/>
                  </a:schemeClr>
                </a:solidFill>
              </a:rPr>
              <a:t>で他モデルを大きく上回る</a:t>
            </a:r>
            <a:endParaRPr kumimoji="1" lang="en-US" altLang="ja-JP" sz="1400" dirty="0">
              <a:solidFill>
                <a:schemeClr val="tx1">
                  <a:lumMod val="95000"/>
                  <a:lumOff val="5000"/>
                </a:schemeClr>
              </a:solidFill>
            </a:endParaRPr>
          </a:p>
        </p:txBody>
      </p:sp>
      <p:sp>
        <p:nvSpPr>
          <p:cNvPr id="14" name="テキスト ボックス 13">
            <a:extLst>
              <a:ext uri="{FF2B5EF4-FFF2-40B4-BE49-F238E27FC236}">
                <a16:creationId xmlns:a16="http://schemas.microsoft.com/office/drawing/2014/main" id="{E9C90445-9504-000A-8D20-E275D0BB7651}"/>
              </a:ext>
            </a:extLst>
          </p:cNvPr>
          <p:cNvSpPr txBox="1"/>
          <p:nvPr/>
        </p:nvSpPr>
        <p:spPr>
          <a:xfrm>
            <a:off x="85725" y="1350455"/>
            <a:ext cx="4572000" cy="307777"/>
          </a:xfrm>
          <a:prstGeom prst="rect">
            <a:avLst/>
          </a:prstGeom>
          <a:noFill/>
        </p:spPr>
        <p:txBody>
          <a:bodyPr wrap="square">
            <a:spAutoFit/>
          </a:bodyPr>
          <a:lstStyle/>
          <a:p>
            <a:r>
              <a:rPr kumimoji="1" lang="en-US" altLang="ja-JP" sz="1400" dirty="0">
                <a:solidFill>
                  <a:schemeClr val="tx1">
                    <a:lumMod val="95000"/>
                    <a:lumOff val="5000"/>
                  </a:schemeClr>
                </a:solidFill>
              </a:rPr>
              <a:t>2018</a:t>
            </a:r>
            <a:r>
              <a:rPr kumimoji="1" lang="ja-JP" altLang="en-US" sz="1400" dirty="0">
                <a:solidFill>
                  <a:schemeClr val="tx1">
                    <a:lumMod val="95000"/>
                    <a:lumOff val="5000"/>
                  </a:schemeClr>
                </a:solidFill>
              </a:rPr>
              <a:t>年に発表された</a:t>
            </a:r>
            <a:r>
              <a:rPr kumimoji="1" lang="en-US" altLang="ja-JP" sz="1400" dirty="0">
                <a:solidFill>
                  <a:schemeClr val="tx1">
                    <a:lumMod val="95000"/>
                    <a:lumOff val="5000"/>
                  </a:schemeClr>
                </a:solidFill>
              </a:rPr>
              <a:t>AlphaFold</a:t>
            </a:r>
            <a:r>
              <a:rPr kumimoji="1" lang="ja-JP" altLang="en-US" sz="1400" dirty="0">
                <a:solidFill>
                  <a:schemeClr val="tx1">
                    <a:lumMod val="95000"/>
                    <a:lumOff val="5000"/>
                  </a:schemeClr>
                </a:solidFill>
              </a:rPr>
              <a:t>とは構造が全く異なる。</a:t>
            </a:r>
          </a:p>
        </p:txBody>
      </p:sp>
    </p:spTree>
    <p:extLst>
      <p:ext uri="{BB962C8B-B14F-4D97-AF65-F5344CB8AC3E}">
        <p14:creationId xmlns:p14="http://schemas.microsoft.com/office/powerpoint/2010/main" val="55834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0C41-BE02-1525-DE95-2D0FC844AD42}"/>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2BC10C36-3C31-4AF2-B562-EA365A29A644}"/>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AF2</a:t>
            </a:r>
            <a:r>
              <a:rPr kumimoji="1" lang="ja-JP" altLang="en-US" sz="2200" b="1" dirty="0"/>
              <a:t>の詳細</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6867BB3E-53F4-CF3F-4D7B-78C8D431AB71}"/>
              </a:ext>
            </a:extLst>
          </p:cNvPr>
          <p:cNvSpPr txBox="1"/>
          <p:nvPr/>
        </p:nvSpPr>
        <p:spPr>
          <a:xfrm>
            <a:off x="143438" y="519777"/>
            <a:ext cx="3285561" cy="369332"/>
          </a:xfrm>
          <a:prstGeom prst="rect">
            <a:avLst/>
          </a:prstGeom>
          <a:noFill/>
        </p:spPr>
        <p:txBody>
          <a:bodyPr wrap="square" rtlCol="0">
            <a:spAutoFit/>
          </a:bodyPr>
          <a:lstStyle/>
          <a:p>
            <a:r>
              <a:rPr kumimoji="1" lang="en-US" altLang="ja-JP" dirty="0" err="1">
                <a:solidFill>
                  <a:schemeClr val="tx1">
                    <a:lumMod val="85000"/>
                    <a:lumOff val="15000"/>
                  </a:schemeClr>
                </a:solidFill>
              </a:rPr>
              <a:t>Evoformer</a:t>
            </a:r>
            <a:endParaRPr kumimoji="1" lang="ja-JP" altLang="en-US" dirty="0">
              <a:solidFill>
                <a:srgbClr val="3965B5"/>
              </a:solidFill>
            </a:endParaRPr>
          </a:p>
        </p:txBody>
      </p:sp>
      <p:sp>
        <p:nvSpPr>
          <p:cNvPr id="3" name="正方形/長方形 2">
            <a:extLst>
              <a:ext uri="{FF2B5EF4-FFF2-40B4-BE49-F238E27FC236}">
                <a16:creationId xmlns:a16="http://schemas.microsoft.com/office/drawing/2014/main" id="{7AD7C29C-BBF3-A050-CCC1-4CF52ACCEF5C}"/>
              </a:ext>
            </a:extLst>
          </p:cNvPr>
          <p:cNvSpPr/>
          <p:nvPr/>
        </p:nvSpPr>
        <p:spPr>
          <a:xfrm>
            <a:off x="71438" y="55144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5" name="テキスト ボックス 4">
            <a:extLst>
              <a:ext uri="{FF2B5EF4-FFF2-40B4-BE49-F238E27FC236}">
                <a16:creationId xmlns:a16="http://schemas.microsoft.com/office/drawing/2014/main" id="{C910661F-DA07-CC20-54B4-614332F435E1}"/>
              </a:ext>
            </a:extLst>
          </p:cNvPr>
          <p:cNvSpPr txBox="1"/>
          <p:nvPr/>
        </p:nvSpPr>
        <p:spPr>
          <a:xfrm>
            <a:off x="143438" y="4236396"/>
            <a:ext cx="3285561" cy="369332"/>
          </a:xfrm>
          <a:prstGeom prst="rect">
            <a:avLst/>
          </a:prstGeom>
          <a:noFill/>
        </p:spPr>
        <p:txBody>
          <a:bodyPr wrap="square" rtlCol="0">
            <a:spAutoFit/>
          </a:bodyPr>
          <a:lstStyle/>
          <a:p>
            <a:r>
              <a:rPr kumimoji="1" lang="en-US" altLang="ja-JP" dirty="0">
                <a:solidFill>
                  <a:schemeClr val="tx1">
                    <a:lumMod val="85000"/>
                    <a:lumOff val="15000"/>
                  </a:schemeClr>
                </a:solidFill>
              </a:rPr>
              <a:t>Structure module</a:t>
            </a:r>
            <a:endParaRPr kumimoji="1" lang="ja-JP" altLang="en-US" dirty="0">
              <a:solidFill>
                <a:srgbClr val="3965B5"/>
              </a:solidFill>
            </a:endParaRPr>
          </a:p>
        </p:txBody>
      </p:sp>
      <p:sp>
        <p:nvSpPr>
          <p:cNvPr id="6" name="正方形/長方形 5">
            <a:extLst>
              <a:ext uri="{FF2B5EF4-FFF2-40B4-BE49-F238E27FC236}">
                <a16:creationId xmlns:a16="http://schemas.microsoft.com/office/drawing/2014/main" id="{81A3A88E-1D63-C2EA-06F8-2D2B3C36893E}"/>
              </a:ext>
            </a:extLst>
          </p:cNvPr>
          <p:cNvSpPr/>
          <p:nvPr/>
        </p:nvSpPr>
        <p:spPr>
          <a:xfrm>
            <a:off x="71438" y="4268062"/>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0" name="Picture 2" descr="Fig. 3">
            <a:extLst>
              <a:ext uri="{FF2B5EF4-FFF2-40B4-BE49-F238E27FC236}">
                <a16:creationId xmlns:a16="http://schemas.microsoft.com/office/drawing/2014/main" id="{4C0AB312-A876-4465-67B0-D1587B414E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834"/>
          <a:stretch/>
        </p:blipFill>
        <p:spPr bwMode="auto">
          <a:xfrm>
            <a:off x="80965" y="928173"/>
            <a:ext cx="7755863" cy="20434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g. 3">
            <a:extLst>
              <a:ext uri="{FF2B5EF4-FFF2-40B4-BE49-F238E27FC236}">
                <a16:creationId xmlns:a16="http://schemas.microsoft.com/office/drawing/2014/main" id="{06A4A3BF-BB05-D573-2C15-4FA76DDDE4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24" t="37465" b="40243"/>
          <a:stretch/>
        </p:blipFill>
        <p:spPr bwMode="auto">
          <a:xfrm>
            <a:off x="4742888" y="2961363"/>
            <a:ext cx="4334437" cy="11911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ig. 3">
            <a:extLst>
              <a:ext uri="{FF2B5EF4-FFF2-40B4-BE49-F238E27FC236}">
                <a16:creationId xmlns:a16="http://schemas.microsoft.com/office/drawing/2014/main" id="{BF39014D-AB3A-B675-B5A7-C126269F3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631" r="50428"/>
          <a:stretch/>
        </p:blipFill>
        <p:spPr bwMode="auto">
          <a:xfrm>
            <a:off x="80964" y="4591656"/>
            <a:ext cx="3643312" cy="2222897"/>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3163D249-6E6C-A9C7-E911-EF128726E923}"/>
              </a:ext>
            </a:extLst>
          </p:cNvPr>
          <p:cNvSpPr txBox="1"/>
          <p:nvPr/>
        </p:nvSpPr>
        <p:spPr>
          <a:xfrm>
            <a:off x="80964" y="3041385"/>
            <a:ext cx="4596544" cy="307777"/>
          </a:xfrm>
          <a:prstGeom prst="rect">
            <a:avLst/>
          </a:prstGeom>
          <a:solidFill>
            <a:srgbClr val="DAE3F3"/>
          </a:solidFill>
        </p:spPr>
        <p:txBody>
          <a:bodyPr wrap="square" rtlCol="0">
            <a:spAutoFit/>
          </a:bodyPr>
          <a:lstStyle/>
          <a:p>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a:t>
            </a:r>
            <a:r>
              <a:rPr kumimoji="1" lang="en-US" altLang="ja-JP" sz="1400" dirty="0">
                <a:solidFill>
                  <a:schemeClr val="tx1">
                    <a:lumMod val="95000"/>
                    <a:lumOff val="5000"/>
                  </a:schemeClr>
                </a:solidFill>
              </a:rPr>
              <a:t>: MSA</a:t>
            </a:r>
            <a:r>
              <a:rPr kumimoji="1" lang="ja-JP" altLang="en-US" sz="1400" dirty="0">
                <a:solidFill>
                  <a:schemeClr val="tx1">
                    <a:lumMod val="95000"/>
                    <a:lumOff val="5000"/>
                  </a:schemeClr>
                </a:solidFill>
              </a:rPr>
              <a:t>方向と残基数方向の</a:t>
            </a:r>
            <a:r>
              <a:rPr kumimoji="1" lang="en-US" altLang="ja-JP" sz="1400" dirty="0">
                <a:solidFill>
                  <a:schemeClr val="tx1">
                    <a:lumMod val="95000"/>
                    <a:lumOff val="5000"/>
                  </a:schemeClr>
                </a:solidFill>
              </a:rPr>
              <a:t>attention</a:t>
            </a:r>
            <a:r>
              <a:rPr kumimoji="1" lang="ja-JP" altLang="en-US" sz="1400" dirty="0">
                <a:solidFill>
                  <a:schemeClr val="tx1">
                    <a:lumMod val="95000"/>
                    <a:lumOff val="5000"/>
                  </a:schemeClr>
                </a:solidFill>
              </a:rPr>
              <a:t>により更新</a:t>
            </a:r>
            <a:endParaRPr kumimoji="1" lang="en-US" altLang="ja-JP" sz="1400" dirty="0">
              <a:solidFill>
                <a:schemeClr val="tx1">
                  <a:lumMod val="95000"/>
                  <a:lumOff val="5000"/>
                </a:schemeClr>
              </a:solidFill>
            </a:endParaRPr>
          </a:p>
        </p:txBody>
      </p:sp>
      <p:sp>
        <p:nvSpPr>
          <p:cNvPr id="14" name="テキスト ボックス 13">
            <a:extLst>
              <a:ext uri="{FF2B5EF4-FFF2-40B4-BE49-F238E27FC236}">
                <a16:creationId xmlns:a16="http://schemas.microsoft.com/office/drawing/2014/main" id="{5C78F036-6303-BFC2-880A-EC7D5AB48342}"/>
              </a:ext>
            </a:extLst>
          </p:cNvPr>
          <p:cNvSpPr txBox="1"/>
          <p:nvPr/>
        </p:nvSpPr>
        <p:spPr>
          <a:xfrm>
            <a:off x="80964" y="3534594"/>
            <a:ext cx="4596544" cy="523220"/>
          </a:xfrm>
          <a:prstGeom prst="rect">
            <a:avLst/>
          </a:prstGeom>
          <a:solidFill>
            <a:srgbClr val="DAE3F3"/>
          </a:solidFill>
        </p:spPr>
        <p:txBody>
          <a:bodyPr wrap="square" rtlCol="0">
            <a:spAutoFit/>
          </a:bodyPr>
          <a:lstStyle/>
          <a:p>
            <a:r>
              <a:rPr kumimoji="1" lang="ja-JP" altLang="en-US" sz="1400" dirty="0">
                <a:solidFill>
                  <a:schemeClr val="tx1">
                    <a:lumMod val="95000"/>
                    <a:lumOff val="5000"/>
                  </a:schemeClr>
                </a:solidFill>
              </a:rPr>
              <a:t> ペア表現</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全ての</a:t>
            </a:r>
            <a:r>
              <a:rPr kumimoji="1" lang="en-US" altLang="ja-JP" sz="1400" dirty="0">
                <a:solidFill>
                  <a:schemeClr val="tx1">
                    <a:lumMod val="95000"/>
                    <a:lumOff val="5000"/>
                  </a:schemeClr>
                </a:solidFill>
              </a:rPr>
              <a:t>3</a:t>
            </a:r>
            <a:r>
              <a:rPr kumimoji="1" lang="ja-JP" altLang="en-US" sz="1400" dirty="0">
                <a:solidFill>
                  <a:schemeClr val="tx1">
                    <a:lumMod val="95000"/>
                    <a:lumOff val="5000"/>
                  </a:schemeClr>
                </a:solidFill>
              </a:rPr>
              <a:t>点の組み合わせについて</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三角形の</a:t>
            </a:r>
            <a:endParaRPr kumimoji="1" lang="en-US" altLang="ja-JP" sz="1400" dirty="0">
              <a:solidFill>
                <a:schemeClr val="tx1">
                  <a:lumMod val="95000"/>
                  <a:lumOff val="5000"/>
                </a:schemeClr>
              </a:solidFill>
            </a:endParaRPr>
          </a:p>
          <a:p>
            <a:r>
              <a:rPr kumimoji="1" lang="en-US" altLang="ja-JP" sz="1400" dirty="0">
                <a:solidFill>
                  <a:schemeClr val="tx1">
                    <a:lumMod val="95000"/>
                    <a:lumOff val="5000"/>
                  </a:schemeClr>
                </a:solidFill>
              </a:rPr>
              <a:t>                 1</a:t>
            </a:r>
            <a:r>
              <a:rPr kumimoji="1" lang="ja-JP" altLang="en-US" sz="1400" dirty="0">
                <a:solidFill>
                  <a:schemeClr val="tx1">
                    <a:lumMod val="95000"/>
                    <a:lumOff val="5000"/>
                  </a:schemeClr>
                </a:solidFill>
              </a:rPr>
              <a:t>辺の表現を残り</a:t>
            </a:r>
            <a:r>
              <a:rPr kumimoji="1" lang="en-US" altLang="ja-JP" sz="1400" dirty="0">
                <a:solidFill>
                  <a:schemeClr val="tx1">
                    <a:lumMod val="95000"/>
                    <a:lumOff val="5000"/>
                  </a:schemeClr>
                </a:solidFill>
              </a:rPr>
              <a:t>2</a:t>
            </a:r>
            <a:r>
              <a:rPr kumimoji="1" lang="ja-JP" altLang="en-US" sz="1400" dirty="0">
                <a:solidFill>
                  <a:schemeClr val="tx1">
                    <a:lumMod val="95000"/>
                    <a:lumOff val="5000"/>
                  </a:schemeClr>
                </a:solidFill>
              </a:rPr>
              <a:t>辺の表現から更新</a:t>
            </a:r>
            <a:endParaRPr kumimoji="1" lang="en-US" altLang="ja-JP"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64A36729-9586-4F6E-B540-93F2E0B97A15}"/>
              </a:ext>
            </a:extLst>
          </p:cNvPr>
          <p:cNvSpPr txBox="1"/>
          <p:nvPr/>
        </p:nvSpPr>
        <p:spPr>
          <a:xfrm>
            <a:off x="4144757" y="4956821"/>
            <a:ext cx="4410075" cy="523220"/>
          </a:xfrm>
          <a:prstGeom prst="rect">
            <a:avLst/>
          </a:prstGeom>
          <a:solidFill>
            <a:schemeClr val="accent1">
              <a:lumMod val="20000"/>
              <a:lumOff val="80000"/>
            </a:schemeClr>
          </a:solidFill>
        </p:spPr>
        <p:txBody>
          <a:bodyPr wrap="square" rtlCol="0">
            <a:spAutoFit/>
          </a:bodyPr>
          <a:lstStyle/>
          <a:p>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表現の元の配列に対応する部分とペア表現から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各残基の位置と姿勢を直接出力</a:t>
            </a:r>
            <a:endParaRPr kumimoji="1" lang="en-US" altLang="ja-JP" sz="1400" dirty="0">
              <a:solidFill>
                <a:schemeClr val="tx1">
                  <a:lumMod val="95000"/>
                  <a:lumOff val="5000"/>
                </a:schemeClr>
              </a:solidFill>
            </a:endParaRPr>
          </a:p>
        </p:txBody>
      </p:sp>
      <p:sp>
        <p:nvSpPr>
          <p:cNvPr id="17" name="テキスト ボックス 16">
            <a:extLst>
              <a:ext uri="{FF2B5EF4-FFF2-40B4-BE49-F238E27FC236}">
                <a16:creationId xmlns:a16="http://schemas.microsoft.com/office/drawing/2014/main" id="{592A0F2C-892D-C043-AE14-BD8C5260C15B}"/>
              </a:ext>
            </a:extLst>
          </p:cNvPr>
          <p:cNvSpPr txBox="1"/>
          <p:nvPr/>
        </p:nvSpPr>
        <p:spPr>
          <a:xfrm>
            <a:off x="4144757" y="5761119"/>
            <a:ext cx="4410075" cy="523220"/>
          </a:xfrm>
          <a:prstGeom prst="rect">
            <a:avLst/>
          </a:prstGeom>
          <a:solidFill>
            <a:schemeClr val="accent1">
              <a:lumMod val="20000"/>
              <a:lumOff val="80000"/>
            </a:schemeClr>
          </a:solidFill>
        </p:spPr>
        <p:txBody>
          <a:bodyPr wrap="square" rtlCol="0">
            <a:spAutoFit/>
          </a:bodyPr>
          <a:lstStyle/>
          <a:p>
            <a:r>
              <a:rPr kumimoji="1" lang="ja-JP" altLang="en-US" sz="1400" dirty="0">
                <a:solidFill>
                  <a:schemeClr val="tx1">
                    <a:lumMod val="95000"/>
                    <a:lumOff val="5000"/>
                  </a:schemeClr>
                </a:solidFill>
              </a:rPr>
              <a:t>各層の出力を次の層への入力としつつ</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正解とのロスを最小化する </a:t>
            </a:r>
            <a:r>
              <a:rPr kumimoji="1" lang="en-US" altLang="ja-JP" sz="1400" dirty="0">
                <a:solidFill>
                  <a:schemeClr val="tx1">
                    <a:lumMod val="95000"/>
                    <a:lumOff val="5000"/>
                  </a:schemeClr>
                </a:solidFill>
              </a:rPr>
              <a:t>(recycling)</a:t>
            </a:r>
          </a:p>
        </p:txBody>
      </p:sp>
      <p:sp>
        <p:nvSpPr>
          <p:cNvPr id="18" name="テキスト ボックス 17">
            <a:extLst>
              <a:ext uri="{FF2B5EF4-FFF2-40B4-BE49-F238E27FC236}">
                <a16:creationId xmlns:a16="http://schemas.microsoft.com/office/drawing/2014/main" id="{CD47E221-2F80-7685-999B-B7B156708FCC}"/>
              </a:ext>
            </a:extLst>
          </p:cNvPr>
          <p:cNvSpPr txBox="1"/>
          <p:nvPr/>
        </p:nvSpPr>
        <p:spPr>
          <a:xfrm>
            <a:off x="4338120" y="6284339"/>
            <a:ext cx="3479658" cy="307777"/>
          </a:xfrm>
          <a:prstGeom prst="rect">
            <a:avLst/>
          </a:prstGeom>
          <a:noFill/>
        </p:spPr>
        <p:txBody>
          <a:bodyPr wrap="square" rtlCol="0">
            <a:spAutoFit/>
          </a:bodyPr>
          <a:lstStyle/>
          <a:p>
            <a:r>
              <a:rPr kumimoji="1" lang="ja-JP" altLang="en-US" sz="1400" dirty="0">
                <a:solidFill>
                  <a:schemeClr val="tx1">
                    <a:lumMod val="95000"/>
                    <a:lumOff val="5000"/>
                  </a:schemeClr>
                </a:solidFill>
              </a:rPr>
              <a:t>この時点で</a:t>
            </a:r>
            <a:r>
              <a:rPr kumimoji="1" lang="en-US" altLang="ja-JP" sz="1400" dirty="0">
                <a:solidFill>
                  <a:schemeClr val="tx1">
                    <a:lumMod val="95000"/>
                    <a:lumOff val="5000"/>
                  </a:schemeClr>
                </a:solidFill>
              </a:rPr>
              <a:t>diffusion model</a:t>
            </a:r>
            <a:r>
              <a:rPr kumimoji="1" lang="ja-JP" altLang="en-US" sz="1400" dirty="0">
                <a:solidFill>
                  <a:schemeClr val="tx1">
                    <a:lumMod val="95000"/>
                    <a:lumOff val="5000"/>
                  </a:schemeClr>
                </a:solidFill>
              </a:rPr>
              <a:t>に近い</a:t>
            </a:r>
            <a:r>
              <a:rPr kumimoji="1" lang="en-US" altLang="ja-JP" sz="1400" dirty="0">
                <a:solidFill>
                  <a:schemeClr val="tx1">
                    <a:lumMod val="95000"/>
                    <a:lumOff val="5000"/>
                  </a:schemeClr>
                </a:solidFill>
              </a:rPr>
              <a:t>?</a:t>
            </a:r>
          </a:p>
        </p:txBody>
      </p:sp>
    </p:spTree>
    <p:extLst>
      <p:ext uri="{BB962C8B-B14F-4D97-AF65-F5344CB8AC3E}">
        <p14:creationId xmlns:p14="http://schemas.microsoft.com/office/powerpoint/2010/main" val="2732863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84354-F9A7-4D83-F402-C674E305551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AEE4E971-E923-DC07-87C6-F5A04BB258CF}"/>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Diffusion model</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4583A94E-31C5-63C1-A1AB-5315AC857AE2}"/>
              </a:ext>
            </a:extLst>
          </p:cNvPr>
          <p:cNvSpPr txBox="1"/>
          <p:nvPr/>
        </p:nvSpPr>
        <p:spPr>
          <a:xfrm>
            <a:off x="84154" y="913331"/>
            <a:ext cx="8307371" cy="523220"/>
          </a:xfrm>
          <a:prstGeom prst="rect">
            <a:avLst/>
          </a:prstGeom>
          <a:noFill/>
        </p:spPr>
        <p:txBody>
          <a:bodyPr wrap="square" rtlCol="0">
            <a:spAutoFit/>
          </a:bodyPr>
          <a:lstStyle/>
          <a:p>
            <a:r>
              <a:rPr kumimoji="1" lang="en-US" altLang="ja-JP" sz="1400" dirty="0">
                <a:solidFill>
                  <a:schemeClr val="tx1">
                    <a:lumMod val="95000"/>
                    <a:lumOff val="5000"/>
                  </a:schemeClr>
                </a:solidFill>
              </a:rPr>
              <a:t>2020</a:t>
            </a:r>
            <a:r>
              <a:rPr kumimoji="1" lang="ja-JP" altLang="en-US" sz="1400" dirty="0">
                <a:solidFill>
                  <a:schemeClr val="tx1">
                    <a:lumMod val="95000"/>
                    <a:lumOff val="5000"/>
                  </a:schemeClr>
                </a:solidFill>
              </a:rPr>
              <a:t>年に</a:t>
            </a:r>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が発表した</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タンパク質のアミノ酸配列から</a:t>
            </a:r>
            <a:endParaRPr kumimoji="1" lang="en-US" altLang="ja-JP" sz="1400" dirty="0">
              <a:solidFill>
                <a:schemeClr val="tx1">
                  <a:lumMod val="95000"/>
                  <a:lumOff val="5000"/>
                </a:schemeClr>
              </a:solidFill>
            </a:endParaRPr>
          </a:p>
          <a:p>
            <a:r>
              <a:rPr kumimoji="1" lang="ja-JP" altLang="en-US" sz="1400" dirty="0">
                <a:solidFill>
                  <a:schemeClr val="tx1">
                    <a:lumMod val="95000"/>
                    <a:lumOff val="5000"/>
                  </a:schemeClr>
                </a:solidFill>
              </a:rPr>
              <a:t>立体構造を予測するモデル</a:t>
            </a:r>
            <a:endParaRPr kumimoji="1" lang="en-US" altLang="ja-JP" sz="1400" dirty="0">
              <a:solidFill>
                <a:schemeClr val="tx1">
                  <a:lumMod val="95000"/>
                  <a:lumOff val="5000"/>
                </a:schemeClr>
              </a:solidFill>
            </a:endParaRPr>
          </a:p>
        </p:txBody>
      </p:sp>
      <p:sp>
        <p:nvSpPr>
          <p:cNvPr id="8" name="テキスト ボックス 7">
            <a:extLst>
              <a:ext uri="{FF2B5EF4-FFF2-40B4-BE49-F238E27FC236}">
                <a16:creationId xmlns:a16="http://schemas.microsoft.com/office/drawing/2014/main" id="{77C22652-296B-F898-DEF9-752BEB4B7D3D}"/>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9" name="正方形/長方形 8">
            <a:extLst>
              <a:ext uri="{FF2B5EF4-FFF2-40B4-BE49-F238E27FC236}">
                <a16:creationId xmlns:a16="http://schemas.microsoft.com/office/drawing/2014/main" id="{E717C849-1763-93A3-1E33-6C8BC07311AF}"/>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Tree>
    <p:extLst>
      <p:ext uri="{BB962C8B-B14F-4D97-AF65-F5344CB8AC3E}">
        <p14:creationId xmlns:p14="http://schemas.microsoft.com/office/powerpoint/2010/main" val="2937748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10E0-EEED-2AF7-0BF3-4A57408634CB}"/>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989339AD-A4B9-AC6C-98D1-38E16B08E2E8}"/>
              </a:ext>
            </a:extLst>
          </p:cNvPr>
          <p:cNvSpPr/>
          <p:nvPr/>
        </p:nvSpPr>
        <p:spPr>
          <a:xfrm>
            <a:off x="0" y="0"/>
            <a:ext cx="9144000" cy="459664"/>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t>   背景</a:t>
            </a:r>
            <a:r>
              <a:rPr kumimoji="1" lang="en-US" altLang="ja-JP" sz="2200" b="1" dirty="0"/>
              <a:t>: </a:t>
            </a:r>
            <a:r>
              <a:rPr kumimoji="1" lang="en-US" altLang="ja-JP" sz="2200" b="1" dirty="0" err="1"/>
              <a:t>RoseTTAFold</a:t>
            </a:r>
            <a:r>
              <a:rPr kumimoji="1" lang="en-US" altLang="ja-JP" sz="2200" b="1" dirty="0"/>
              <a:t> All-Atom (RFAA)</a:t>
            </a:r>
            <a:endParaRPr kumimoji="1" lang="en-US" altLang="ja-JP" sz="2200" dirty="0">
              <a:solidFill>
                <a:schemeClr val="bg1">
                  <a:lumMod val="95000"/>
                </a:schemeClr>
              </a:solidFill>
              <a:latin typeface="Arial" panose="020B0604020202020204" pitchFamily="34" charset="0"/>
              <a:cs typeface="Arial" panose="020B0604020202020204" pitchFamily="34" charset="0"/>
            </a:endParaRPr>
          </a:p>
        </p:txBody>
      </p:sp>
      <p:sp>
        <p:nvSpPr>
          <p:cNvPr id="2" name="テキスト ボックス 1">
            <a:extLst>
              <a:ext uri="{FF2B5EF4-FFF2-40B4-BE49-F238E27FC236}">
                <a16:creationId xmlns:a16="http://schemas.microsoft.com/office/drawing/2014/main" id="{547E1B76-0577-D753-D5B4-BDBE83E8ECA3}"/>
              </a:ext>
            </a:extLst>
          </p:cNvPr>
          <p:cNvSpPr txBox="1"/>
          <p:nvPr/>
        </p:nvSpPr>
        <p:spPr>
          <a:xfrm>
            <a:off x="145893" y="53938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概要</a:t>
            </a:r>
            <a:endParaRPr kumimoji="1" lang="ja-JP" altLang="en-US" sz="1600" dirty="0">
              <a:solidFill>
                <a:srgbClr val="3965B5"/>
              </a:solidFill>
            </a:endParaRPr>
          </a:p>
        </p:txBody>
      </p:sp>
      <p:sp>
        <p:nvSpPr>
          <p:cNvPr id="6" name="正方形/長方形 5">
            <a:extLst>
              <a:ext uri="{FF2B5EF4-FFF2-40B4-BE49-F238E27FC236}">
                <a16:creationId xmlns:a16="http://schemas.microsoft.com/office/drawing/2014/main" id="{2926B206-FD4D-2C5D-C76F-D1D582C5E4BB}"/>
              </a:ext>
            </a:extLst>
          </p:cNvPr>
          <p:cNvSpPr/>
          <p:nvPr/>
        </p:nvSpPr>
        <p:spPr>
          <a:xfrm>
            <a:off x="73893" y="55566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7" name="テキスト ボックス 6">
            <a:extLst>
              <a:ext uri="{FF2B5EF4-FFF2-40B4-BE49-F238E27FC236}">
                <a16:creationId xmlns:a16="http://schemas.microsoft.com/office/drawing/2014/main" id="{C0B0DCF9-6D59-B44D-A0AA-D85703394850}"/>
              </a:ext>
            </a:extLst>
          </p:cNvPr>
          <p:cNvSpPr txBox="1"/>
          <p:nvPr/>
        </p:nvSpPr>
        <p:spPr>
          <a:xfrm>
            <a:off x="76261" y="865706"/>
            <a:ext cx="10578487" cy="523220"/>
          </a:xfrm>
          <a:prstGeom prst="rect">
            <a:avLst/>
          </a:prstGeom>
          <a:noFill/>
        </p:spPr>
        <p:txBody>
          <a:bodyPr wrap="square" rtlCol="0">
            <a:spAutoFit/>
          </a:bodyPr>
          <a:lstStyle/>
          <a:p>
            <a:r>
              <a:rPr kumimoji="1" lang="en-US" altLang="ja-JP" sz="1400" dirty="0">
                <a:solidFill>
                  <a:schemeClr val="tx1">
                    <a:lumMod val="95000"/>
                    <a:lumOff val="5000"/>
                  </a:schemeClr>
                </a:solidFill>
              </a:rPr>
              <a:t>DeepMind</a:t>
            </a:r>
            <a:r>
              <a:rPr kumimoji="1" lang="ja-JP" altLang="en-US" sz="1400" dirty="0">
                <a:solidFill>
                  <a:schemeClr val="tx1">
                    <a:lumMod val="95000"/>
                    <a:lumOff val="5000"/>
                  </a:schemeClr>
                </a:solidFill>
              </a:rPr>
              <a:t>社と同じくタンパク質構造予測の研究を行っている</a:t>
            </a:r>
            <a:r>
              <a:rPr kumimoji="1" lang="en-US" altLang="ja-JP" sz="1400" dirty="0">
                <a:solidFill>
                  <a:schemeClr val="tx1">
                    <a:lumMod val="95000"/>
                    <a:lumOff val="5000"/>
                  </a:schemeClr>
                </a:solidFill>
              </a:rPr>
              <a:t>Baker</a:t>
            </a:r>
            <a:r>
              <a:rPr kumimoji="1" lang="ja-JP" altLang="en-US" sz="1400" dirty="0">
                <a:solidFill>
                  <a:schemeClr val="tx1">
                    <a:lumMod val="95000"/>
                    <a:lumOff val="5000"/>
                  </a:schemeClr>
                </a:solidFill>
              </a:rPr>
              <a:t>らのグループが</a:t>
            </a:r>
            <a:r>
              <a:rPr kumimoji="1" lang="en-US" altLang="ja-JP" sz="1400" dirty="0">
                <a:solidFill>
                  <a:schemeClr val="tx1">
                    <a:lumMod val="95000"/>
                    <a:lumOff val="5000"/>
                  </a:schemeClr>
                </a:solidFill>
              </a:rPr>
              <a:t>, </a:t>
            </a:r>
          </a:p>
          <a:p>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の</a:t>
            </a:r>
            <a:r>
              <a:rPr kumimoji="1" lang="en-US" altLang="ja-JP" sz="1400" dirty="0">
                <a:solidFill>
                  <a:schemeClr val="tx1">
                    <a:lumMod val="95000"/>
                    <a:lumOff val="5000"/>
                  </a:schemeClr>
                </a:solidFill>
              </a:rPr>
              <a:t>1</a:t>
            </a:r>
            <a:r>
              <a:rPr kumimoji="1" lang="ja-JP" altLang="en-US" sz="1400" dirty="0">
                <a:solidFill>
                  <a:schemeClr val="tx1">
                    <a:lumMod val="95000"/>
                    <a:lumOff val="5000"/>
                  </a:schemeClr>
                </a:solidFill>
              </a:rPr>
              <a:t>カ月前に発表したモデル</a:t>
            </a:r>
            <a:endParaRPr kumimoji="1" lang="en-US" altLang="ja-JP" sz="1400" dirty="0">
              <a:solidFill>
                <a:schemeClr val="tx1">
                  <a:lumMod val="95000"/>
                  <a:lumOff val="5000"/>
                </a:schemeClr>
              </a:solidFill>
            </a:endParaRPr>
          </a:p>
        </p:txBody>
      </p:sp>
      <p:sp>
        <p:nvSpPr>
          <p:cNvPr id="13" name="テキスト ボックス 12">
            <a:extLst>
              <a:ext uri="{FF2B5EF4-FFF2-40B4-BE49-F238E27FC236}">
                <a16:creationId xmlns:a16="http://schemas.microsoft.com/office/drawing/2014/main" id="{34D40B58-0AE1-6033-7F07-423421D60C49}"/>
              </a:ext>
            </a:extLst>
          </p:cNvPr>
          <p:cNvSpPr txBox="1"/>
          <p:nvPr/>
        </p:nvSpPr>
        <p:spPr>
          <a:xfrm>
            <a:off x="71438" y="1715246"/>
            <a:ext cx="8976427" cy="307777"/>
          </a:xfrm>
          <a:prstGeom prst="rect">
            <a:avLst/>
          </a:prstGeom>
          <a:noFill/>
        </p:spPr>
        <p:txBody>
          <a:bodyPr wrap="square" rtlCol="0">
            <a:spAutoFit/>
          </a:bodyPr>
          <a:lstStyle/>
          <a:p>
            <a:r>
              <a:rPr kumimoji="1" lang="en-US" altLang="ja-JP" sz="1400" dirty="0">
                <a:solidFill>
                  <a:schemeClr val="tx1">
                    <a:lumMod val="95000"/>
                    <a:lumOff val="5000"/>
                  </a:schemeClr>
                </a:solidFill>
              </a:rPr>
              <a:t>AF3</a:t>
            </a:r>
            <a:r>
              <a:rPr kumimoji="1" lang="ja-JP" altLang="en-US" sz="1400" dirty="0">
                <a:solidFill>
                  <a:schemeClr val="tx1">
                    <a:lumMod val="95000"/>
                    <a:lumOff val="5000"/>
                  </a:schemeClr>
                </a:solidFill>
              </a:rPr>
              <a:t>と同じく</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タンパク質と低分子等との複合体構造予測を目指している → 本論文の比較対象</a:t>
            </a:r>
            <a:endParaRPr kumimoji="1" lang="en-US" altLang="ja-JP" sz="1400" dirty="0">
              <a:solidFill>
                <a:schemeClr val="tx1">
                  <a:lumMod val="95000"/>
                  <a:lumOff val="5000"/>
                </a:schemeClr>
              </a:solidFill>
            </a:endParaRPr>
          </a:p>
        </p:txBody>
      </p:sp>
      <p:sp>
        <p:nvSpPr>
          <p:cNvPr id="15" name="テキスト ボックス 14">
            <a:extLst>
              <a:ext uri="{FF2B5EF4-FFF2-40B4-BE49-F238E27FC236}">
                <a16:creationId xmlns:a16="http://schemas.microsoft.com/office/drawing/2014/main" id="{05B09D30-BEB3-1BD0-D01B-4D5ACF6D40D4}"/>
              </a:ext>
            </a:extLst>
          </p:cNvPr>
          <p:cNvSpPr txBox="1"/>
          <p:nvPr/>
        </p:nvSpPr>
        <p:spPr>
          <a:xfrm>
            <a:off x="82603" y="1397542"/>
            <a:ext cx="8976427" cy="307777"/>
          </a:xfrm>
          <a:prstGeom prst="rect">
            <a:avLst/>
          </a:prstGeom>
          <a:noFill/>
        </p:spPr>
        <p:txBody>
          <a:bodyPr wrap="square" rtlCol="0">
            <a:spAutoFit/>
          </a:bodyPr>
          <a:lstStyle/>
          <a:p>
            <a:r>
              <a:rPr kumimoji="1" lang="ja-JP" altLang="en-US" sz="1400" dirty="0">
                <a:solidFill>
                  <a:schemeClr val="tx1">
                    <a:lumMod val="95000"/>
                    <a:lumOff val="5000"/>
                  </a:schemeClr>
                </a:solidFill>
              </a:rPr>
              <a:t>　</a:t>
            </a:r>
            <a:r>
              <a:rPr kumimoji="1" lang="en-US" altLang="ja-JP" sz="1400" dirty="0">
                <a:solidFill>
                  <a:schemeClr val="tx1">
                    <a:lumMod val="95000"/>
                    <a:lumOff val="5000"/>
                  </a:schemeClr>
                </a:solidFill>
              </a:rPr>
              <a:t>Baker</a:t>
            </a:r>
            <a:r>
              <a:rPr kumimoji="1" lang="ja-JP" altLang="en-US" sz="1400" dirty="0">
                <a:solidFill>
                  <a:schemeClr val="tx1">
                    <a:lumMod val="95000"/>
                    <a:lumOff val="5000"/>
                  </a:schemeClr>
                </a:solidFill>
              </a:rPr>
              <a:t>は</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構造予測ではなくそのモデルをタンパク質生成</a:t>
            </a:r>
            <a:r>
              <a:rPr kumimoji="1" lang="en-US" altLang="ja-JP" sz="1400" dirty="0">
                <a:solidFill>
                  <a:schemeClr val="tx1">
                    <a:lumMod val="95000"/>
                    <a:lumOff val="5000"/>
                  </a:schemeClr>
                </a:solidFill>
              </a:rPr>
              <a:t>(</a:t>
            </a:r>
            <a:r>
              <a:rPr kumimoji="1" lang="en-US" altLang="ja-JP" sz="1400" dirty="0" err="1">
                <a:solidFill>
                  <a:schemeClr val="tx1">
                    <a:lumMod val="95000"/>
                    <a:lumOff val="5000"/>
                  </a:schemeClr>
                </a:solidFill>
              </a:rPr>
              <a:t>RFdiffusion</a:t>
            </a:r>
            <a:r>
              <a:rPr kumimoji="1" lang="en-US" altLang="ja-JP" sz="1400" dirty="0">
                <a:solidFill>
                  <a:schemeClr val="tx1">
                    <a:lumMod val="95000"/>
                    <a:lumOff val="5000"/>
                  </a:schemeClr>
                </a:solidFill>
              </a:rPr>
              <a:t>)</a:t>
            </a:r>
            <a:r>
              <a:rPr kumimoji="1" lang="ja-JP" altLang="en-US" sz="1400" dirty="0">
                <a:solidFill>
                  <a:schemeClr val="tx1">
                    <a:lumMod val="95000"/>
                    <a:lumOff val="5000"/>
                  </a:schemeClr>
                </a:solidFill>
              </a:rPr>
              <a:t>に応用したことでノーベル賞を受賞</a:t>
            </a:r>
            <a:endParaRPr kumimoji="1" lang="en-US" altLang="ja-JP" sz="1400" dirty="0">
              <a:solidFill>
                <a:schemeClr val="tx1">
                  <a:lumMod val="95000"/>
                  <a:lumOff val="5000"/>
                </a:schemeClr>
              </a:solidFill>
            </a:endParaRPr>
          </a:p>
        </p:txBody>
      </p:sp>
      <p:sp>
        <p:nvSpPr>
          <p:cNvPr id="17" name="テキスト ボックス 16">
            <a:extLst>
              <a:ext uri="{FF2B5EF4-FFF2-40B4-BE49-F238E27FC236}">
                <a16:creationId xmlns:a16="http://schemas.microsoft.com/office/drawing/2014/main" id="{FBB5F96D-784D-BCC4-EEAF-2C8DECB2DBA5}"/>
              </a:ext>
            </a:extLst>
          </p:cNvPr>
          <p:cNvSpPr txBox="1"/>
          <p:nvPr/>
        </p:nvSpPr>
        <p:spPr>
          <a:xfrm>
            <a:off x="154603" y="2055644"/>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モデル構造</a:t>
            </a:r>
            <a:endParaRPr kumimoji="1" lang="ja-JP" altLang="en-US" sz="1600" dirty="0">
              <a:solidFill>
                <a:srgbClr val="3965B5"/>
              </a:solidFill>
            </a:endParaRPr>
          </a:p>
        </p:txBody>
      </p:sp>
      <p:sp>
        <p:nvSpPr>
          <p:cNvPr id="18" name="正方形/長方形 17">
            <a:extLst>
              <a:ext uri="{FF2B5EF4-FFF2-40B4-BE49-F238E27FC236}">
                <a16:creationId xmlns:a16="http://schemas.microsoft.com/office/drawing/2014/main" id="{106A94CE-FC59-9419-C2F2-0E4D6B27CA71}"/>
              </a:ext>
            </a:extLst>
          </p:cNvPr>
          <p:cNvSpPr/>
          <p:nvPr/>
        </p:nvSpPr>
        <p:spPr>
          <a:xfrm>
            <a:off x="82603" y="2071921"/>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19" name="Picture 2">
            <a:extLst>
              <a:ext uri="{FF2B5EF4-FFF2-40B4-BE49-F238E27FC236}">
                <a16:creationId xmlns:a16="http://schemas.microsoft.com/office/drawing/2014/main" id="{77E644F0-A689-0A68-A8E7-87C51A78AA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530"/>
          <a:stretch/>
        </p:blipFill>
        <p:spPr bwMode="auto">
          <a:xfrm>
            <a:off x="1281393" y="2372037"/>
            <a:ext cx="6243358" cy="264610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6AF11A8B-171B-18E9-37E3-785DDD9F8317}"/>
              </a:ext>
            </a:extLst>
          </p:cNvPr>
          <p:cNvSpPr txBox="1"/>
          <p:nvPr/>
        </p:nvSpPr>
        <p:spPr>
          <a:xfrm>
            <a:off x="71438" y="4973194"/>
            <a:ext cx="897642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低分子の原子情報を</a:t>
            </a:r>
            <a:r>
              <a:rPr kumimoji="1" lang="en-US" altLang="ja-JP" sz="1400" dirty="0">
                <a:solidFill>
                  <a:schemeClr val="tx1">
                    <a:lumMod val="95000"/>
                    <a:lumOff val="5000"/>
                  </a:schemeClr>
                </a:solidFill>
              </a:rPr>
              <a:t>MSA</a:t>
            </a:r>
            <a:r>
              <a:rPr kumimoji="1" lang="ja-JP" altLang="en-US" sz="1400" dirty="0">
                <a:solidFill>
                  <a:schemeClr val="tx1">
                    <a:lumMod val="95000"/>
                    <a:lumOff val="5000"/>
                  </a:schemeClr>
                </a:solidFill>
              </a:rPr>
              <a:t>表現・ペア表現につなげて入力とし</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まとめて処理する</a:t>
            </a:r>
            <a:endParaRPr kumimoji="1" lang="en-US" altLang="ja-JP" sz="1400" dirty="0">
              <a:solidFill>
                <a:schemeClr val="tx1">
                  <a:lumMod val="95000"/>
                  <a:lumOff val="5000"/>
                </a:schemeClr>
              </a:solidFill>
            </a:endParaRPr>
          </a:p>
        </p:txBody>
      </p:sp>
      <p:sp>
        <p:nvSpPr>
          <p:cNvPr id="23" name="テキスト ボックス 22">
            <a:extLst>
              <a:ext uri="{FF2B5EF4-FFF2-40B4-BE49-F238E27FC236}">
                <a16:creationId xmlns:a16="http://schemas.microsoft.com/office/drawing/2014/main" id="{2347BDCC-C1AA-DB9A-89A1-8CC40B707E96}"/>
              </a:ext>
            </a:extLst>
          </p:cNvPr>
          <p:cNvSpPr txBox="1"/>
          <p:nvPr/>
        </p:nvSpPr>
        <p:spPr>
          <a:xfrm>
            <a:off x="154603" y="5291146"/>
            <a:ext cx="8924213" cy="338554"/>
          </a:xfrm>
          <a:prstGeom prst="rect">
            <a:avLst/>
          </a:prstGeom>
          <a:noFill/>
        </p:spPr>
        <p:txBody>
          <a:bodyPr wrap="square" rtlCol="0">
            <a:spAutoFit/>
          </a:bodyPr>
          <a:lstStyle/>
          <a:p>
            <a:r>
              <a:rPr kumimoji="1" lang="ja-JP" altLang="en-US" sz="1600" dirty="0">
                <a:solidFill>
                  <a:schemeClr val="tx1">
                    <a:lumMod val="85000"/>
                    <a:lumOff val="15000"/>
                  </a:schemeClr>
                </a:solidFill>
              </a:rPr>
              <a:t>結果</a:t>
            </a:r>
            <a:endParaRPr kumimoji="1" lang="ja-JP" altLang="en-US" sz="1600" dirty="0">
              <a:solidFill>
                <a:srgbClr val="3965B5"/>
              </a:solidFill>
            </a:endParaRPr>
          </a:p>
        </p:txBody>
      </p:sp>
      <p:sp>
        <p:nvSpPr>
          <p:cNvPr id="24" name="正方形/長方形 23">
            <a:extLst>
              <a:ext uri="{FF2B5EF4-FFF2-40B4-BE49-F238E27FC236}">
                <a16:creationId xmlns:a16="http://schemas.microsoft.com/office/drawing/2014/main" id="{3C670949-AA20-8AB5-F60E-0ACF7C156B86}"/>
              </a:ext>
            </a:extLst>
          </p:cNvPr>
          <p:cNvSpPr/>
          <p:nvPr/>
        </p:nvSpPr>
        <p:spPr>
          <a:xfrm>
            <a:off x="82603" y="5307423"/>
            <a:ext cx="72000" cy="306000"/>
          </a:xfrm>
          <a:prstGeom prst="rect">
            <a:avLst/>
          </a:prstGeom>
          <a:solidFill>
            <a:srgbClr val="386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pic>
        <p:nvPicPr>
          <p:cNvPr id="26" name="図 25" descr="グラフ, 散布図&#10;&#10;自動的に生成された説明">
            <a:extLst>
              <a:ext uri="{FF2B5EF4-FFF2-40B4-BE49-F238E27FC236}">
                <a16:creationId xmlns:a16="http://schemas.microsoft.com/office/drawing/2014/main" id="{FA4B910B-74CF-0F3D-7E8E-50A6D6D58B7A}"/>
              </a:ext>
            </a:extLst>
          </p:cNvPr>
          <p:cNvPicPr>
            <a:picLocks noChangeAspect="1"/>
          </p:cNvPicPr>
          <p:nvPr/>
        </p:nvPicPr>
        <p:blipFill>
          <a:blip r:embed="rId4">
            <a:extLst>
              <a:ext uri="{28A0092B-C50C-407E-A947-70E740481C1C}">
                <a14:useLocalDpi xmlns:a14="http://schemas.microsoft.com/office/drawing/2010/main" val="0"/>
              </a:ext>
            </a:extLst>
          </a:blip>
          <a:srcRect l="6582" t="2916" r="59108" b="51250"/>
          <a:stretch/>
        </p:blipFill>
        <p:spPr>
          <a:xfrm>
            <a:off x="7684037" y="5258414"/>
            <a:ext cx="1394779" cy="1599586"/>
          </a:xfrm>
          <a:prstGeom prst="rect">
            <a:avLst/>
          </a:prstGeom>
        </p:spPr>
      </p:pic>
      <p:sp>
        <p:nvSpPr>
          <p:cNvPr id="31" name="テキスト ボックス 30">
            <a:extLst>
              <a:ext uri="{FF2B5EF4-FFF2-40B4-BE49-F238E27FC236}">
                <a16:creationId xmlns:a16="http://schemas.microsoft.com/office/drawing/2014/main" id="{7657B0AB-5E1B-8A7A-9279-C3ABF1537C38}"/>
              </a:ext>
            </a:extLst>
          </p:cNvPr>
          <p:cNvSpPr txBox="1"/>
          <p:nvPr/>
        </p:nvSpPr>
        <p:spPr>
          <a:xfrm>
            <a:off x="71438" y="5656152"/>
            <a:ext cx="5995987" cy="523220"/>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タンパク質構造の予測精度を保ちつつ</a:t>
            </a:r>
            <a:r>
              <a:rPr kumimoji="1" lang="en-US" altLang="ja-JP" sz="1400" dirty="0">
                <a:solidFill>
                  <a:schemeClr val="tx1">
                    <a:lumMod val="95000"/>
                    <a:lumOff val="5000"/>
                  </a:schemeClr>
                </a:solidFill>
              </a:rPr>
              <a:t>, </a:t>
            </a:r>
            <a:r>
              <a:rPr kumimoji="1" lang="ja-JP" altLang="en-US" sz="1400" dirty="0">
                <a:solidFill>
                  <a:schemeClr val="tx1">
                    <a:lumMod val="95000"/>
                    <a:lumOff val="5000"/>
                  </a:schemeClr>
                </a:solidFill>
              </a:rPr>
              <a:t>低分子等との複合体構造予測に成功した。</a:t>
            </a:r>
            <a:endParaRPr kumimoji="1" lang="en-US" altLang="ja-JP" sz="1400" dirty="0">
              <a:solidFill>
                <a:schemeClr val="tx1">
                  <a:lumMod val="95000"/>
                  <a:lumOff val="5000"/>
                </a:schemeClr>
              </a:solidFill>
            </a:endParaRPr>
          </a:p>
        </p:txBody>
      </p:sp>
      <p:pic>
        <p:nvPicPr>
          <p:cNvPr id="33" name="Picture 2">
            <a:extLst>
              <a:ext uri="{FF2B5EF4-FFF2-40B4-BE49-F238E27FC236}">
                <a16:creationId xmlns:a16="http://schemas.microsoft.com/office/drawing/2014/main" id="{B48EAD51-3092-3A60-C1AF-D511A1160A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59" t="48750" r="66414" b="25833"/>
          <a:stretch/>
        </p:blipFill>
        <p:spPr bwMode="auto">
          <a:xfrm>
            <a:off x="6253257" y="5259881"/>
            <a:ext cx="1394780" cy="1575586"/>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2AA7F348-41AD-46EA-F6D9-7167C577A482}"/>
              </a:ext>
            </a:extLst>
          </p:cNvPr>
          <p:cNvSpPr txBox="1"/>
          <p:nvPr/>
        </p:nvSpPr>
        <p:spPr>
          <a:xfrm>
            <a:off x="82603" y="6205824"/>
            <a:ext cx="5995987" cy="30777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400" dirty="0">
                <a:solidFill>
                  <a:schemeClr val="tx1">
                    <a:lumMod val="95000"/>
                    <a:lumOff val="5000"/>
                  </a:schemeClr>
                </a:solidFill>
              </a:rPr>
              <a:t>低分子等に結合するタンパク質の設計も行った。</a:t>
            </a:r>
            <a:endParaRPr kumimoji="1" lang="en-US" altLang="ja-JP" sz="1400" dirty="0">
              <a:solidFill>
                <a:schemeClr val="tx1">
                  <a:lumMod val="95000"/>
                  <a:lumOff val="5000"/>
                </a:schemeClr>
              </a:solidFill>
            </a:endParaRPr>
          </a:p>
        </p:txBody>
      </p:sp>
    </p:spTree>
    <p:extLst>
      <p:ext uri="{BB962C8B-B14F-4D97-AF65-F5344CB8AC3E}">
        <p14:creationId xmlns:p14="http://schemas.microsoft.com/office/powerpoint/2010/main" val="164067323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14550</TotalTime>
  <Words>4255</Words>
  <Application>Microsoft Office PowerPoint</Application>
  <PresentationFormat>画面に合わせる (4:3)</PresentationFormat>
  <Paragraphs>378</Paragraphs>
  <Slides>30</Slides>
  <Notes>29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30</vt:i4>
      </vt:variant>
    </vt:vector>
  </HeadingPairs>
  <TitlesOfParts>
    <vt:vector size="36" baseType="lpstr">
      <vt:lpstr>Alfred Serif Regular</vt:lpstr>
      <vt:lpstr>Menlo</vt:lpstr>
      <vt:lpstr>游ゴシック</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吉開　泰裕</dc:creator>
  <cp:lastModifiedBy>吉開　泰裕</cp:lastModifiedBy>
  <cp:revision>78</cp:revision>
  <dcterms:created xsi:type="dcterms:W3CDTF">2024-01-24T06:49:39Z</dcterms:created>
  <dcterms:modified xsi:type="dcterms:W3CDTF">2024-12-04T13:30:30Z</dcterms:modified>
</cp:coreProperties>
</file>